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4" r:id="rId4"/>
    <p:sldId id="280" r:id="rId5"/>
    <p:sldId id="257" r:id="rId6"/>
    <p:sldId id="259" r:id="rId7"/>
    <p:sldId id="285" r:id="rId8"/>
    <p:sldId id="260" r:id="rId9"/>
    <p:sldId id="262" r:id="rId10"/>
    <p:sldId id="291" r:id="rId11"/>
    <p:sldId id="290" r:id="rId12"/>
    <p:sldId id="281" r:id="rId13"/>
    <p:sldId id="292" r:id="rId14"/>
    <p:sldId id="282" r:id="rId15"/>
    <p:sldId id="263" r:id="rId16"/>
    <p:sldId id="283" r:id="rId17"/>
    <p:sldId id="264" r:id="rId18"/>
    <p:sldId id="265" r:id="rId19"/>
    <p:sldId id="266" r:id="rId20"/>
    <p:sldId id="267" r:id="rId21"/>
    <p:sldId id="268" r:id="rId22"/>
    <p:sldId id="261" r:id="rId23"/>
    <p:sldId id="272" r:id="rId24"/>
    <p:sldId id="273" r:id="rId25"/>
    <p:sldId id="294" r:id="rId26"/>
    <p:sldId id="293" r:id="rId27"/>
    <p:sldId id="274" r:id="rId28"/>
    <p:sldId id="275" r:id="rId29"/>
    <p:sldId id="276" r:id="rId30"/>
    <p:sldId id="277" r:id="rId31"/>
    <p:sldId id="278" r:id="rId32"/>
    <p:sldId id="286" r:id="rId33"/>
    <p:sldId id="287" r:id="rId34"/>
    <p:sldId id="288" r:id="rId35"/>
    <p:sldId id="271" r:id="rId36"/>
    <p:sldId id="289" r:id="rId37"/>
    <p:sldId id="295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>
        <p:scale>
          <a:sx n="66" d="100"/>
          <a:sy n="66" d="100"/>
        </p:scale>
        <p:origin x="-150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8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9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728191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бюджетное дошкольное  образовательное учреждение «Детский сад №129 «Дубравушка» города Чебоксары Чувашской Республики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21" y="2276872"/>
            <a:ext cx="8980487" cy="4790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1250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u="sng" dirty="0" smtClean="0">
                <a:solidFill>
                  <a:srgbClr val="FF0000"/>
                </a:solidFill>
              </a:rPr>
              <a:t>Республиканская площадка</a:t>
            </a:r>
            <a:endParaRPr lang="ru-RU" b="1" i="1" u="sng" dirty="0">
              <a:solidFill>
                <a:srgbClr val="FF0000"/>
              </a:solidFill>
            </a:endParaRPr>
          </a:p>
        </p:txBody>
      </p:sp>
      <p:pic>
        <p:nvPicPr>
          <p:cNvPr id="6147" name="Picture 3" descr="C:\Users\qqq\Desktop\Рабочий стол\Лучший сад конкурс\фотографии дс\IMG_20220920_1008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3713736" cy="5373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8" name="Picture 4" descr="C:\Users\qqq\Desktop\Рабочий стол\Лучший сад конкурс\фотографии дс\IMG_20220920_101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268760"/>
            <a:ext cx="3369551" cy="5328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b="1" i="1" u="sng" dirty="0" smtClean="0">
                <a:solidFill>
                  <a:srgbClr val="FF0000"/>
                </a:solidFill>
              </a:rPr>
              <a:t>Участие в мониторинге качества дошкольного образования</a:t>
            </a:r>
            <a:endParaRPr lang="ru-RU" b="1" i="1" u="sng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qqq\Desktop\Рабочий стол\Лучший сад конкурс\фотографии дс\IMG_20220920_0827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484784"/>
            <a:ext cx="2920223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qqq\Desktop\Рабочий стол\Лучший сад конкурс\фотографии дс\IMG_20220920_0828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484784"/>
            <a:ext cx="2915816" cy="4303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qqq\Desktop\Рабочий стол\Лучший сад конкурс\фотографии дс\IMG_20220920_0827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484784"/>
            <a:ext cx="2876589" cy="4265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Федеральные площадки</a:t>
            </a:r>
            <a:endParaRPr lang="ru-RU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676672"/>
          </a:xfrm>
        </p:spPr>
        <p:txBody>
          <a:bodyPr/>
          <a:lstStyle/>
          <a:p>
            <a:r>
              <a:rPr lang="ru-RU" dirty="0" smtClean="0"/>
              <a:t>Стали участниками федеральных площадок</a:t>
            </a:r>
            <a:endParaRPr lang="ru-RU" dirty="0"/>
          </a:p>
        </p:txBody>
      </p:sp>
      <p:pic>
        <p:nvPicPr>
          <p:cNvPr id="2050" name="Picture 2" descr="C:\Users\qqq\Desktop\Рабочий стол\Лучший сад конкурс\фотографии дс\IMG_20220920_0843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76872"/>
            <a:ext cx="2808312" cy="4328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qqq\Desktop\Рабочий стол\Лучший сад конкурс\фотографии дс\IMG_20220920_0844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276872"/>
            <a:ext cx="2857764" cy="4352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C:\Users\qqq\Desktop\Рабочий стол\Лучший сад конкурс\фотографии дс\IMG_20220920_0844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204864"/>
            <a:ext cx="2987824" cy="4370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58366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Освещение опыта педагогов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qqq\Desktop\Рабочий стол\Лучший сад конкурс\фотографии дс\Новая папка\IMG_20220916_140343_resized_20220920_0928398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1763688" cy="2351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C:\Users\qqq\Desktop\Рабочий стол\Лучший сад конкурс\фотографии дс\Новая папка\IMG_20220916_142937_resized_20220920_0927522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340768"/>
            <a:ext cx="1728192" cy="2341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 descr="C:\Users\qqq\Desktop\Рабочий стол\Лучший сад конкурс\фотографии дс\Новая папка\IMG_20220916_142859_resized_20220920_0927515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2132856"/>
            <a:ext cx="1672890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1" name="Picture 5" descr="C:\Users\qqq\Desktop\Рабочий стол\Лучший сад конкурс\фотографии дс\Новая папка\IMG_20220916_140223_resized_20220920_0928404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4077072"/>
            <a:ext cx="1782198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2" name="Picture 6" descr="C:\Users\qqq\Desktop\Рабочий стол\Лучший сад конкурс\фотографии дс\Новая папка\IMG_20220916_143104_resized_20220920_0927537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620688"/>
            <a:ext cx="1752963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3" name="Picture 7" descr="C:\Users\qqq\Desktop\Рабочий стол\Лучший сад конкурс\фотографии дс\Новая папка\IMG_20220916_143313_resized_20220920_0928413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1412776"/>
            <a:ext cx="1800200" cy="2400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4" name="Picture 8" descr="C:\Users\qqq\Desktop\Рабочий стол\Лучший сад конкурс\фотографии дс\Новая папка\IMG_20220916_135919_resized_20220920_0928415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52120" y="2564903"/>
            <a:ext cx="1800200" cy="2546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5" name="Picture 9" descr="C:\Users\qqq\Desktop\Рабочий стол\Лучший сад конкурс\фотографии дс\Новая папка\IMG_20220916_140100_resized_20220920_09284090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98462" y="4077072"/>
            <a:ext cx="1675266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ru-RU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b="1" i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Эколята-дошколята</a:t>
            </a:r>
            <a:r>
              <a:rPr lang="ru-RU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E:\фотографии дс\6OZc_AaV13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35" y="1052736"/>
            <a:ext cx="3682905" cy="2603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фотографии дс\c0RkGmCXq1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759" y="3814418"/>
            <a:ext cx="2492544" cy="29644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фотографии дс\H6Vpz9dYAO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52736"/>
            <a:ext cx="3436972" cy="25777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фотографии дс\Uh62PT-dkm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781760"/>
            <a:ext cx="2602806" cy="29908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E:\фотографии дс\vhbowjHpDK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14418"/>
            <a:ext cx="2732585" cy="28354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2823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муниципальных проектах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ru-RU" sz="2000" dirty="0"/>
              <a:t>По родному краю с рюкзаком шагаю</a:t>
            </a:r>
          </a:p>
          <a:p>
            <a:r>
              <a:rPr lang="ru-RU" sz="2000" dirty="0"/>
              <a:t>Энциклопедия профессий: от А до Я</a:t>
            </a:r>
          </a:p>
          <a:p>
            <a:r>
              <a:rPr lang="ru-RU" sz="2000" dirty="0"/>
              <a:t>Преемственность: детский сад и школа</a:t>
            </a:r>
          </a:p>
          <a:p>
            <a:r>
              <a:rPr lang="ru-RU" sz="2000" dirty="0"/>
              <a:t>Культурное наследие Чувашии заботливо и бережно храним</a:t>
            </a:r>
          </a:p>
          <a:p>
            <a:r>
              <a:rPr lang="ru-RU" sz="2000" dirty="0"/>
              <a:t>Первый шаг в фитнес - класс</a:t>
            </a:r>
          </a:p>
          <a:p>
            <a:r>
              <a:rPr lang="ru-RU" sz="2000" dirty="0"/>
              <a:t>Театр глазами детей</a:t>
            </a:r>
          </a:p>
          <a:p>
            <a:r>
              <a:rPr lang="ru-RU" sz="2000" dirty="0"/>
              <a:t>Здоровые дети - счастливые родители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0" y="3803821"/>
            <a:ext cx="2341563" cy="346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619" y="3769541"/>
            <a:ext cx="2341563" cy="346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924944"/>
            <a:ext cx="2152650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563" y="5173663"/>
            <a:ext cx="2146300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262" y="3769541"/>
            <a:ext cx="2341563" cy="346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193198"/>
            <a:ext cx="2146300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744" y="5193198"/>
            <a:ext cx="2146300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4617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муниципальных проектах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2226141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ttps://sun9-49.userapi.com/impg/0MPo6jjnpJ5NXZJ_CZN1QYvcyf8PPGxoC8Z7dQ/2uub1PFV2RU.jpg?size=2560x1439&amp;quality=96&amp;sign=93f2a516b2846bb8c1eda44a5f3c94e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700808"/>
            <a:ext cx="3330683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C:\Users\1\Desktop\фото для проекта\IMG_20210206_2323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3021202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sun9-68.userapi.com/impg/r1JBtbd01ARfwBXc-BcuvB_JBAXKIAA1qst9gw/iN89ojhVFpM.jpg?size=1060x1060&amp;quality=96&amp;sign=867b929c6d789b9a327d8d5733d430f2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3789040"/>
            <a:ext cx="2880320" cy="2880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4" descr="https://sun9-12.userapi.com/impg/46sm0GTA7yyCbBNHUzDHpReitBrubdGTE_VT4Q/VE1CkvcpBLs.jpg?size=1280x1062&amp;quality=95&amp;sign=364bad2c62a0673b320ea0e751fe3eb7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1844823"/>
            <a:ext cx="3131840" cy="2598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 descr="F:\театр\SEqaJEdi_D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59602" y="4437112"/>
            <a:ext cx="3584398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4420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Сложившиеся традиции ДОУ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r>
              <a:rPr lang="ru-RU" sz="2800" dirty="0"/>
              <a:t>«Город мастеров»</a:t>
            </a:r>
          </a:p>
          <a:p>
            <a:r>
              <a:rPr lang="ru-RU" sz="2800" dirty="0"/>
              <a:t>«Парад дошколят»</a:t>
            </a:r>
          </a:p>
          <a:p>
            <a:r>
              <a:rPr lang="ru-RU" sz="2800" dirty="0"/>
              <a:t>«Бал дошколят»</a:t>
            </a:r>
          </a:p>
          <a:p>
            <a:r>
              <a:rPr lang="ru-RU" sz="2800" dirty="0"/>
              <a:t>Зарядка со звездой</a:t>
            </a:r>
          </a:p>
          <a:p>
            <a:r>
              <a:rPr lang="ru-RU" sz="2800" dirty="0"/>
              <a:t>Образовательный туризм</a:t>
            </a:r>
          </a:p>
          <a:p>
            <a:endParaRPr lang="ru-RU" sz="28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7032"/>
            <a:ext cx="2590800" cy="384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697904"/>
            <a:ext cx="2590800" cy="385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691583"/>
            <a:ext cx="2590800" cy="384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53" y="1503363"/>
            <a:ext cx="2590800" cy="385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0741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социально - значимых акциях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/>
              <a:t>«550 добрых дел»</a:t>
            </a:r>
          </a:p>
          <a:p>
            <a:r>
              <a:rPr lang="ru-RU" sz="2800" dirty="0"/>
              <a:t>«Шоколадное чудо мешок Деда Мороза»</a:t>
            </a:r>
          </a:p>
          <a:p>
            <a:r>
              <a:rPr lang="ru-RU" sz="2800" dirty="0"/>
              <a:t>«Сдай батарейку – спаси ежика»</a:t>
            </a:r>
          </a:p>
          <a:p>
            <a:r>
              <a:rPr lang="ru-RU" sz="2800" dirty="0"/>
              <a:t>«Цветок ветерану»</a:t>
            </a:r>
          </a:p>
          <a:p>
            <a:r>
              <a:rPr lang="ru-RU" sz="2800" dirty="0"/>
              <a:t>«Голубь мира» </a:t>
            </a:r>
            <a:endParaRPr lang="ru-RU" sz="2800" dirty="0" smtClean="0"/>
          </a:p>
          <a:p>
            <a:r>
              <a:rPr lang="ru-RU" sz="2800" dirty="0" smtClean="0"/>
              <a:t>«Сад памяти»</a:t>
            </a:r>
            <a:endParaRPr lang="ru-RU" sz="2800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19" y="4772868"/>
            <a:ext cx="2882900" cy="361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605" y="908720"/>
            <a:ext cx="2032395" cy="548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366" y="4437112"/>
            <a:ext cx="2878137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802070"/>
            <a:ext cx="2335213" cy="572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1734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Платные образовательные услуги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435280" cy="5217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Кроме основного, базисного образования в ДОУ действует многогранная система </a:t>
            </a:r>
            <a:r>
              <a:rPr lang="ru-RU" sz="2400" dirty="0" smtClean="0"/>
              <a:t>дополнительного </a:t>
            </a:r>
            <a:r>
              <a:rPr lang="ru-RU" sz="2400" dirty="0"/>
              <a:t>образования. Дополнительное образование включает в себя:</a:t>
            </a:r>
          </a:p>
          <a:p>
            <a:pPr marL="0" indent="0">
              <a:buNone/>
            </a:pPr>
            <a:r>
              <a:rPr lang="ru-RU" sz="2400" dirty="0" smtClean="0"/>
              <a:t> </a:t>
            </a:r>
            <a:r>
              <a:rPr lang="ru-RU" sz="2400" dirty="0"/>
              <a:t>1."Речевая мозаика" - дополнительная </a:t>
            </a:r>
            <a:r>
              <a:rPr lang="ru-RU" sz="2400" dirty="0" smtClean="0"/>
              <a:t>платная </a:t>
            </a:r>
            <a:r>
              <a:rPr lang="ru-RU" sz="2400" dirty="0"/>
              <a:t>образовательная услуга социально-педагогической направленности; </a:t>
            </a:r>
            <a:endParaRPr lang="en-US" sz="2400" dirty="0" smtClean="0"/>
          </a:p>
          <a:p>
            <a:pPr marL="0" indent="0">
              <a:buNone/>
            </a:pPr>
            <a:r>
              <a:rPr lang="ru-RU" sz="2400" dirty="0" smtClean="0"/>
              <a:t>2</a:t>
            </a:r>
            <a:r>
              <a:rPr lang="ru-RU" sz="2400" dirty="0"/>
              <a:t>. "</a:t>
            </a:r>
            <a:r>
              <a:rPr lang="ru-RU" sz="2400" dirty="0" err="1"/>
              <a:t>Любознайка</a:t>
            </a:r>
            <a:r>
              <a:rPr lang="ru-RU" sz="2400" dirty="0"/>
              <a:t>" подготовка к школе </a:t>
            </a:r>
          </a:p>
          <a:p>
            <a:pPr marL="0" indent="0">
              <a:buNone/>
            </a:pPr>
            <a:r>
              <a:rPr lang="ru-RU" sz="2400" dirty="0"/>
              <a:t>- дополнительная </a:t>
            </a:r>
            <a:r>
              <a:rPr lang="ru-RU" sz="2400" dirty="0" smtClean="0"/>
              <a:t>платная </a:t>
            </a:r>
            <a:r>
              <a:rPr lang="ru-RU" sz="2400" dirty="0"/>
              <a:t>образовательная </a:t>
            </a:r>
            <a:r>
              <a:rPr lang="ru-RU" sz="2400" dirty="0" smtClean="0"/>
              <a:t>услуга </a:t>
            </a:r>
            <a:r>
              <a:rPr lang="ru-RU" sz="2400" dirty="0"/>
              <a:t>социально - педагогической направленности;</a:t>
            </a:r>
          </a:p>
          <a:p>
            <a:endParaRPr lang="ru-RU" sz="2000" dirty="0"/>
          </a:p>
          <a:p>
            <a:endParaRPr lang="ru-RU" sz="5000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03503"/>
            <a:ext cx="2882900" cy="2163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120241"/>
            <a:ext cx="3010961" cy="2597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573446"/>
            <a:ext cx="2499717" cy="2157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1307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ru-RU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</a:t>
            </a:r>
            <a:endParaRPr lang="ru-RU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9294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/>
              <a:t>      Дата </a:t>
            </a:r>
            <a:r>
              <a:rPr lang="ru-RU" sz="2400" dirty="0"/>
              <a:t>создания учреждения: 1982 </a:t>
            </a:r>
            <a:r>
              <a:rPr lang="ru-RU" sz="2400" dirty="0" smtClean="0"/>
              <a:t>год</a:t>
            </a:r>
          </a:p>
          <a:p>
            <a:pPr marL="0" indent="0">
              <a:buNone/>
            </a:pPr>
            <a:r>
              <a:rPr lang="ru-RU" sz="2400" dirty="0" smtClean="0"/>
              <a:t>       Место </a:t>
            </a:r>
            <a:r>
              <a:rPr lang="ru-RU" sz="2400" dirty="0"/>
              <a:t>нахождения образовательной организации:</a:t>
            </a:r>
          </a:p>
          <a:p>
            <a:pPr marL="0" indent="0">
              <a:buNone/>
            </a:pPr>
            <a:r>
              <a:rPr lang="ru-RU" sz="2400" dirty="0" smtClean="0"/>
              <a:t>428037</a:t>
            </a:r>
            <a:r>
              <a:rPr lang="ru-RU" sz="2400" dirty="0"/>
              <a:t>, Чувашская Республика, г. Чебоксары, ул. </a:t>
            </a:r>
            <a:r>
              <a:rPr lang="ru-RU" sz="2400" dirty="0" err="1"/>
              <a:t>Кадыкова</a:t>
            </a:r>
            <a:r>
              <a:rPr lang="ru-RU" sz="2400" dirty="0"/>
              <a:t> д. </a:t>
            </a:r>
            <a:r>
              <a:rPr lang="ru-RU" sz="2400" dirty="0" smtClean="0"/>
              <a:t>15</a:t>
            </a:r>
          </a:p>
          <a:p>
            <a:pPr marL="0" indent="0">
              <a:buNone/>
            </a:pPr>
            <a:r>
              <a:rPr lang="ru-RU" sz="2400" dirty="0" smtClean="0"/>
              <a:t>       Режим </a:t>
            </a:r>
            <a:r>
              <a:rPr lang="ru-RU" sz="2400" dirty="0"/>
              <a:t>работы: режим полного дня с 12-ти часовым пребыванием, 5-дневная рабочая неделя, выходные дни: суббота, воскресенье и праздничные дни, установленные законодательством РФ</a:t>
            </a:r>
          </a:p>
          <a:p>
            <a:pPr marL="0" indent="0">
              <a:buNone/>
            </a:pPr>
            <a:r>
              <a:rPr lang="ru-RU" sz="2400" dirty="0" smtClean="0"/>
              <a:t>        График </a:t>
            </a:r>
            <a:r>
              <a:rPr lang="ru-RU" sz="2400" dirty="0"/>
              <a:t>работы: с 07.00 до 19.00</a:t>
            </a:r>
            <a:r>
              <a:rPr lang="ru-RU" sz="2400" dirty="0" smtClean="0"/>
              <a:t>.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89040"/>
            <a:ext cx="34290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806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Платные образовательные услуги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96752"/>
            <a:ext cx="8928992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3. "Цветик-</a:t>
            </a:r>
            <a:r>
              <a:rPr lang="ru-RU" sz="2400" dirty="0" err="1"/>
              <a:t>семицветик</a:t>
            </a:r>
            <a:r>
              <a:rPr lang="ru-RU" sz="2400" dirty="0"/>
              <a:t>" - дополнительная платная </a:t>
            </a:r>
          </a:p>
          <a:p>
            <a:pPr marL="0" indent="0">
              <a:buNone/>
            </a:pPr>
            <a:r>
              <a:rPr lang="ru-RU" sz="2400" dirty="0"/>
              <a:t>образовательная услуга </a:t>
            </a:r>
            <a:r>
              <a:rPr lang="ru-RU" sz="2400" dirty="0" smtClean="0"/>
              <a:t>художественно</a:t>
            </a:r>
            <a:r>
              <a:rPr lang="en-US" sz="2400" dirty="0" smtClean="0"/>
              <a:t> </a:t>
            </a:r>
            <a:r>
              <a:rPr lang="ru-RU" sz="2400" dirty="0" smtClean="0"/>
              <a:t>эстетической</a:t>
            </a:r>
            <a:r>
              <a:rPr lang="en-US" sz="2400" dirty="0" smtClean="0"/>
              <a:t> </a:t>
            </a:r>
            <a:r>
              <a:rPr lang="ru-RU" sz="2400" dirty="0" smtClean="0"/>
              <a:t>направленности;</a:t>
            </a:r>
            <a:endParaRPr lang="ru-RU" sz="2400" dirty="0"/>
          </a:p>
          <a:p>
            <a:pPr marL="0" indent="0">
              <a:buNone/>
            </a:pPr>
            <a:r>
              <a:rPr lang="ru-RU" sz="2400" dirty="0"/>
              <a:t>4. "Веселая аэробика" - дополнительная платная</a:t>
            </a:r>
          </a:p>
          <a:p>
            <a:pPr marL="0" indent="0">
              <a:buNone/>
            </a:pPr>
            <a:r>
              <a:rPr lang="ru-RU" sz="2400" dirty="0" smtClean="0"/>
              <a:t>образовательная услуга</a:t>
            </a:r>
            <a:r>
              <a:rPr lang="en-US" sz="2400" dirty="0" smtClean="0"/>
              <a:t> </a:t>
            </a:r>
            <a:r>
              <a:rPr lang="ru-RU" sz="2400" dirty="0" smtClean="0"/>
              <a:t>физкультурно-спортивной </a:t>
            </a:r>
            <a:r>
              <a:rPr lang="ru-RU" sz="2400" dirty="0"/>
              <a:t>направленности;</a:t>
            </a:r>
          </a:p>
          <a:p>
            <a:endParaRPr lang="ru-RU" sz="2800" dirty="0"/>
          </a:p>
          <a:p>
            <a:endParaRPr lang="ru-RU" sz="6000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394" y="3380140"/>
            <a:ext cx="2268537" cy="3024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57" y="3748950"/>
            <a:ext cx="3384376" cy="2882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943" y="3748950"/>
            <a:ext cx="2998787" cy="2704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2491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Платные образовательные услуги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145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5</a:t>
            </a:r>
            <a:r>
              <a:rPr lang="ru-RU" sz="2400" dirty="0" smtClean="0"/>
              <a:t>.«Наши </a:t>
            </a:r>
            <a:r>
              <a:rPr lang="ru-RU" sz="2400" dirty="0"/>
              <a:t>пальчики </a:t>
            </a:r>
            <a:r>
              <a:rPr lang="ru-RU" sz="2400" dirty="0" smtClean="0"/>
              <a:t>играли» </a:t>
            </a:r>
            <a:r>
              <a:rPr lang="ru-RU" sz="2400" dirty="0"/>
              <a:t>- дополнительная платная </a:t>
            </a:r>
          </a:p>
          <a:p>
            <a:pPr marL="0" indent="0">
              <a:buNone/>
            </a:pPr>
            <a:r>
              <a:rPr lang="ru-RU" sz="2400" dirty="0"/>
              <a:t>образовательная услуга социально - педагогической направленности. </a:t>
            </a:r>
          </a:p>
          <a:p>
            <a:pPr marL="0" indent="0">
              <a:buNone/>
            </a:pPr>
            <a:r>
              <a:rPr lang="ru-RU" sz="2400" dirty="0" smtClean="0"/>
              <a:t>6. «Веселый английский»</a:t>
            </a:r>
            <a:endParaRPr lang="en-US" sz="2400" dirty="0" smtClean="0"/>
          </a:p>
          <a:p>
            <a:pPr marL="0" indent="0">
              <a:buNone/>
            </a:pPr>
            <a:r>
              <a:rPr lang="ru-RU" sz="2400" dirty="0"/>
              <a:t>7</a:t>
            </a:r>
            <a:r>
              <a:rPr lang="en-US" sz="2400" dirty="0" smtClean="0"/>
              <a:t>.</a:t>
            </a:r>
            <a:r>
              <a:rPr lang="ru-RU" sz="2400" dirty="0" smtClean="0"/>
              <a:t>«Волшебное </a:t>
            </a:r>
            <a:r>
              <a:rPr lang="ru-RU" sz="2400" dirty="0"/>
              <a:t>тесто</a:t>
            </a:r>
            <a:r>
              <a:rPr lang="ru-RU" sz="2400" dirty="0" smtClean="0"/>
              <a:t>»</a:t>
            </a:r>
            <a:endParaRPr lang="en-US" sz="2400" dirty="0" smtClean="0"/>
          </a:p>
          <a:p>
            <a:pPr marL="0" indent="0">
              <a:buNone/>
            </a:pPr>
            <a:r>
              <a:rPr lang="ru-RU" sz="2400" dirty="0"/>
              <a:t>8</a:t>
            </a:r>
            <a:r>
              <a:rPr lang="en-US" sz="2400" dirty="0" smtClean="0"/>
              <a:t>.</a:t>
            </a:r>
            <a:r>
              <a:rPr lang="ru-RU" sz="2400" dirty="0" smtClean="0"/>
              <a:t>«Школа мяча»</a:t>
            </a:r>
          </a:p>
          <a:p>
            <a:pPr marL="0" indent="0">
              <a:buNone/>
            </a:pPr>
            <a:r>
              <a:rPr lang="ru-RU" sz="2400" dirty="0"/>
              <a:t>9</a:t>
            </a:r>
            <a:r>
              <a:rPr lang="ru-RU" sz="2400" dirty="0" smtClean="0"/>
              <a:t>.«Юный пианист»</a:t>
            </a:r>
            <a:endParaRPr lang="ru-RU" sz="2400" dirty="0"/>
          </a:p>
          <a:p>
            <a:endParaRPr lang="ru-RU" sz="3800" dirty="0"/>
          </a:p>
          <a:p>
            <a:endParaRPr lang="ru-RU" sz="3800" dirty="0"/>
          </a:p>
          <a:p>
            <a:endParaRPr lang="ru-RU" sz="3800" dirty="0"/>
          </a:p>
          <a:p>
            <a:endParaRPr lang="ru-RU" sz="3800" dirty="0"/>
          </a:p>
          <a:p>
            <a:pPr marL="0" indent="0">
              <a:buNone/>
            </a:pPr>
            <a:endParaRPr lang="ru-RU" sz="3800" dirty="0"/>
          </a:p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14752"/>
            <a:ext cx="3213851" cy="2414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41073"/>
            <a:ext cx="2182813" cy="3386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88840"/>
            <a:ext cx="3176494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285" y="4293096"/>
            <a:ext cx="3176494" cy="2376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9236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Сотрудничество с социумом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24745"/>
            <a:ext cx="8784976" cy="3384375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В целях соответствия образовательного процесса требованиям ФГОС ДО учреждение осуществляет взаимодействие с социумом города :</a:t>
            </a:r>
          </a:p>
          <a:p>
            <a:r>
              <a:rPr lang="ru-RU" dirty="0"/>
              <a:t>Детская библиотека им. Л. Кассиля</a:t>
            </a:r>
          </a:p>
          <a:p>
            <a:r>
              <a:rPr lang="ru-RU" dirty="0"/>
              <a:t>Чебоксарская детская художественная школа № 6 имени </a:t>
            </a:r>
            <a:r>
              <a:rPr lang="ru-RU" dirty="0" err="1"/>
              <a:t>Акциновых</a:t>
            </a:r>
            <a:endParaRPr lang="ru-RU" dirty="0"/>
          </a:p>
          <a:p>
            <a:r>
              <a:rPr lang="ru-RU" dirty="0"/>
              <a:t>Чебоксарская детская музыкальная школа №5 им. Ф. М. Лукина </a:t>
            </a:r>
          </a:p>
          <a:p>
            <a:r>
              <a:rPr lang="ru-RU" dirty="0"/>
              <a:t>Культурно-выставочный центр «Радуга» г. Чебоксары</a:t>
            </a:r>
          </a:p>
          <a:p>
            <a:r>
              <a:rPr lang="ru-RU" dirty="0"/>
              <a:t>МБОУ «СОШ № 55»</a:t>
            </a:r>
          </a:p>
          <a:p>
            <a:r>
              <a:rPr lang="ru-RU" dirty="0" smtClean="0"/>
              <a:t>АУ </a:t>
            </a:r>
            <a:r>
              <a:rPr lang="ru-RU" dirty="0"/>
              <a:t>«Чувашский государственный театр кукол» Минкультуры Чувашии. </a:t>
            </a:r>
            <a:endParaRPr lang="ru-RU" dirty="0" smtClean="0"/>
          </a:p>
          <a:p>
            <a:r>
              <a:rPr lang="ru-RU" dirty="0" smtClean="0"/>
              <a:t>ДК Тракторостроителей</a:t>
            </a:r>
          </a:p>
          <a:p>
            <a:r>
              <a:rPr lang="ru-RU" dirty="0" smtClean="0"/>
              <a:t>БУ  ЧР «Городская детская клиническая больница»</a:t>
            </a:r>
            <a:endParaRPr lang="ru-RU" dirty="0"/>
          </a:p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76638"/>
            <a:ext cx="2758917" cy="410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176638"/>
            <a:ext cx="2639144" cy="39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156747"/>
            <a:ext cx="2763238" cy="410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2212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Взаимодействие с семьями воспитанников</a:t>
            </a:r>
            <a:endParaRPr lang="ru-RU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E:\фотографии дс\Ac6CykC2LW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557323"/>
            <a:ext cx="2664295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E:\фотографии дс\ETCAyYuZCp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311" y="4029909"/>
            <a:ext cx="2455185" cy="2376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фотографии дс\BdnKtQzxY2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29908"/>
            <a:ext cx="273630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1" name="Picture 5" descr="E:\фотографии дс\j5zEH2lpsf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787" y="4029909"/>
            <a:ext cx="3100291" cy="2376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фотографии дс\Ju9-hKZj6a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788" y="1583400"/>
            <a:ext cx="3100291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3" name="Picture 7" descr="E:\фотографии дс\nAYLxb-IH9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311" y="1556791"/>
            <a:ext cx="2455185" cy="2102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276489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Достижения детского сада</a:t>
            </a:r>
            <a:endParaRPr lang="ru-RU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E:\фотографии дс\K8Ro8Ytcoe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40768"/>
            <a:ext cx="2866398" cy="3546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фотографии дс\RjLmir23X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2961329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qqq\Desktop\Рабочий стол\Лучший сад конкурс\фотографии дс\Новая папка (2)\Диплом лауреата, Всероссийский конкурс «Лучшие образовательные учреждения Российской Федерации – 2021»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219948" y="3556916"/>
            <a:ext cx="2520280" cy="3560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38546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qqq\Desktop\Рабочий стол\Лучший сад конкурс\фотографии дс\Новая папка (2)\IMG_20220920_1127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60647"/>
            <a:ext cx="7128792" cy="6245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qqq\Desktop\Рабочий стол\Лучший сад конкурс\фотографии дс\Новая папка (2)\1 место, лучший коллективный договор год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2599427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8131" name="Picture 3" descr="C:\Users\qqq\Desktop\Рабочий стол\Лучший сад конкурс\фотографии дс\Новая папка (2)\1 место, Лучшии коллективный догово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995" y="2492896"/>
            <a:ext cx="2525489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8132" name="Picture 4" descr="C:\Users\qqq\Desktop\Рабочий стол\Лучший сад конкурс\фотографии дс\Новая папка (2)\3 место, снежный городок Эколя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0"/>
            <a:ext cx="2497489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8134" name="Picture 6" descr="C:\Users\qqq\Desktop\Рабочий стол\Лучший сад конкурс\фотографии дс\Новая папка (2)\победитель, ДОУ, Игры предко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1988840"/>
            <a:ext cx="2451477" cy="3486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8135" name="Picture 7" descr="C:\Users\qqq\Desktop\Рабочий стол\Лучший сад конкурс\фотографии дс\Новая папка (2)\участник, ДОУ, конкурс по инновационным практикам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4526360"/>
            <a:ext cx="3324363" cy="2331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8136" name="Picture 8" descr="C:\Users\qqq\Desktop\Рабочий стол\Лучший сад конкурс\фотографии дс\Новая папка (2)\участник, Лучший совет ветеранов 20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0"/>
            <a:ext cx="2218893" cy="3140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8137" name="Picture 9" descr="C:\Users\qqq\Desktop\Рабочий стол\Лучший сад конкурс\фотографии дс\Новая папка (2)\Шашки Детский сад №12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216" y="2204864"/>
            <a:ext cx="2232481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Достижения педагогов</a:t>
            </a:r>
            <a:endParaRPr lang="ru-RU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1" name="Picture 1" descr="C:\Users\qqq\Desktop\Рабочий стол\Лучший сад конкурс\фотографии дс\Новая папка (2)\лауреат, Ветошник Е.Ю, Верность професс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268760"/>
            <a:ext cx="2123728" cy="3000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2" name="Picture 2" descr="C:\Users\qqq\Desktop\Рабочий стол\Лучший сад конкурс\фотографии дс\Новая папка (2)\победитель, Константинова С.В., Свет великой звезд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96952"/>
            <a:ext cx="2195736" cy="3209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3" name="Picture 3" descr="C:\Users\qqq\Desktop\Рабочий стол\Лучший сад конкурс\фотографии дс\Новая папка (2)\1 место, Ветошник Е.Ю., Филиппова И.А., Дмитриева С.В., Креативный педагог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1268760"/>
            <a:ext cx="2088232" cy="3027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4" name="Picture 4" descr="C:\Users\qqq\Desktop\Рабочий стол\Лучший сад конкурс\фотографии дс\Новая папка (2)\3 место, Чикмякова И.Р., Шоркова Л.Н., профилактика ДДТ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3068960"/>
            <a:ext cx="2259338" cy="3272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5" name="Picture 5" descr="C:\Users\qqq\Desktop\Рабочий стол\Лучший сад конкурс\фотографии дс\Новая папка (2)\участник, Митрофанова А.Р., Прорыв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1196752"/>
            <a:ext cx="2304256" cy="3121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6" name="Picture 6" descr="C:\Users\qqq\Desktop\Рабочий стол\Лучший сад конкурс\фотографии дс\Новая папка (2)\участник, Комиссарова Л.В., пед. конкурс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3212976"/>
            <a:ext cx="2232248" cy="3197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7" name="Picture 7" descr="C:\Users\qqq\Desktop\Рабочий стол\Лучший сад конкурс\фотографии дс\Новая папка (2)\участник, КомиссароваЛ.В., Панорама образовательных практик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241" y="1196752"/>
            <a:ext cx="2411760" cy="3411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8" name="Picture 8" descr="C:\Users\qqq\Desktop\Рабочий стол\Лучший сад конкурс\фотографии дс\Новая папка (2)\2 место, Николаева И.В., Никиина Э.В., Тимофеева А.Ю., Развивающая среда образовательной организации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248" y="3284983"/>
            <a:ext cx="2339752" cy="3309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26861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Достижения воспитанников</a:t>
            </a:r>
            <a:endParaRPr lang="ru-RU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7" name="Picture 1" descr="C:\Users\qqq\Desktop\Рабочий стол\Лучший сад конкурс\фотографии дс\Новая папка (2)\3 место, Григорьева Ася, Эколята - друзья и защитники Природ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2194964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38" name="Picture 2" descr="C:\Users\qqq\Desktop\Рабочий стол\Лучший сад конкурс\фотографии дс\Новая папка (2)\участник, Андреев Платон, Я Чуковского читаю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340768"/>
            <a:ext cx="2247550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39" name="Picture 3" descr="C:\Users\qqq\Desktop\Рабочий стол\Лучший сад конкурс\фотографии дс\Новая папка (2)\участник, Андреев Никита, Краски Чуваши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340768"/>
            <a:ext cx="2238918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0" name="Picture 4" descr="C:\Users\qqq\Desktop\Рабочий стол\Лучший сад конкурс\фотографии дс\Новая папка (2)\участник, Антонов Алексей, Наш Чапай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2291" y="1268760"/>
            <a:ext cx="2311709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1" name="Picture 5" descr="C:\Users\qqq\Desktop\Рабочий стол\Лучший сад конкурс\фотографии дс\Новая папка (2)\участник, Костина Надежда, Хунав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789039"/>
            <a:ext cx="2195736" cy="3132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2" name="Picture 6" descr="C:\Users\qqq\Desktop\Рабочий стол\Лучший сад конкурс\фотографии дс\Новая папка (2)\участник, Куликова Кира, Охрана труда глазами детей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5736" y="3789040"/>
            <a:ext cx="2180370" cy="3068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3" name="Picture 7" descr="C:\Users\qqq\Desktop\Рабочий стол\Лучший сад конкурс\фотографии дс\Новая папка (2)\участник, Михайлова Варвара, Я Чуковского читаю 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984" y="3617640"/>
            <a:ext cx="2278440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4" name="Picture 8" descr="C:\Users\qqq\Desktop\Рабочий стол\Лучший сад конкурс\фотографии дс\Новая папка (2)\1 место, Данилов Давид, Сквозь год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240" y="3573016"/>
            <a:ext cx="2348281" cy="3284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45345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/>
          <a:lstStyle/>
          <a:p>
            <a:r>
              <a:rPr lang="ru-RU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Национальный колорит</a:t>
            </a:r>
            <a:endParaRPr lang="ru-RU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E:\фотографии дс\5tC5wMJQ4IQ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61" y="1052736"/>
            <a:ext cx="4279371" cy="3052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 descr="E:\фотографии дс\adJ_0w5TSe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221088"/>
            <a:ext cx="2677226" cy="2528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E:\фотографии дс\HvuKrl6JEB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1088"/>
            <a:ext cx="2664296" cy="2392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9" name="Picture 5" descr="E:\фотографии дс\jlWt5HfJE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514" y="1052736"/>
            <a:ext cx="4032449" cy="3038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0" name="Picture 6" descr="E:\фотографии дс\kAt7BKEO6u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152661"/>
            <a:ext cx="3048000" cy="2528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290790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52128"/>
          </a:xfrm>
        </p:spPr>
        <p:txBody>
          <a:bodyPr/>
          <a:lstStyle/>
          <a:p>
            <a:r>
              <a:rPr lang="ru-RU" b="1" i="1" u="sng" dirty="0" smtClean="0">
                <a:solidFill>
                  <a:srgbClr val="FF0000"/>
                </a:solidFill>
              </a:rPr>
              <a:t>Социальные сети</a:t>
            </a:r>
            <a:endParaRPr lang="ru-RU" b="1" i="1" u="sng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Мы открыты для общения в социальных сетях:</a:t>
            </a:r>
          </a:p>
          <a:p>
            <a:r>
              <a:rPr lang="ru-RU" dirty="0"/>
              <a:t>Одноклассники: </a:t>
            </a:r>
          </a:p>
          <a:p>
            <a:pPr marL="0" indent="0">
              <a:buNone/>
            </a:pPr>
            <a:r>
              <a:rPr lang="ru-RU" dirty="0"/>
              <a:t>https://ok.ru/group/54757020074234</a:t>
            </a:r>
          </a:p>
          <a:p>
            <a:r>
              <a:rPr lang="ru-RU" dirty="0" smtClean="0"/>
              <a:t>В контакте</a:t>
            </a:r>
            <a:r>
              <a:rPr lang="ru-RU" dirty="0"/>
              <a:t>: </a:t>
            </a:r>
          </a:p>
          <a:p>
            <a:pPr marL="0" indent="0">
              <a:buNone/>
            </a:pPr>
            <a:r>
              <a:rPr lang="ru-RU" dirty="0"/>
              <a:t>https://vk.com/public155583591</a:t>
            </a:r>
          </a:p>
          <a:p>
            <a:r>
              <a:rPr lang="ru-RU" dirty="0" smtClean="0"/>
              <a:t>Телеграмм  </a:t>
            </a:r>
            <a:r>
              <a:rPr lang="ru-RU" dirty="0"/>
              <a:t>https://t.me/dou129</a:t>
            </a:r>
          </a:p>
        </p:txBody>
      </p:sp>
    </p:spTree>
    <p:extLst>
      <p:ext uri="{BB962C8B-B14F-4D97-AF65-F5344CB8AC3E}">
        <p14:creationId xmlns="" xmlns:p14="http://schemas.microsoft.com/office/powerpoint/2010/main" val="345506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Сурский</a:t>
            </a:r>
            <a:r>
              <a:rPr lang="ru-RU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рубеж</a:t>
            </a:r>
            <a:endParaRPr lang="ru-RU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E:\фотографии дс\SHyYIIFG3r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3422705" cy="2764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12776"/>
            <a:ext cx="3456384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65398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Профсоюз</a:t>
            </a:r>
            <a:endParaRPr lang="ru-RU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E:\фотографии дс\CAhOqDClLq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859276"/>
            <a:ext cx="3976161" cy="3102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5" name="Picture 3" descr="E:\фотографии дс\gUcHGsL-4G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31" y="4123686"/>
            <a:ext cx="3984443" cy="2393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6" name="Picture 4" descr="E:\фотографии дс\mQ0XCDlidu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23686"/>
            <a:ext cx="4145022" cy="2373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E:\фотографии дс\uNUL_jmxUK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8720"/>
            <a:ext cx="4289038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286469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850106"/>
          </a:xfrm>
        </p:spPr>
        <p:txBody>
          <a:bodyPr>
            <a:normAutofit fontScale="90000"/>
          </a:bodyPr>
          <a:lstStyle/>
          <a:p>
            <a:r>
              <a:rPr lang="ru-RU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Сообщество воспитателей </a:t>
            </a:r>
            <a:r>
              <a:rPr lang="ru-RU" b="1" i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Калиниского</a:t>
            </a:r>
            <a:r>
              <a:rPr lang="ru-RU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района г.Чебоксары</a:t>
            </a:r>
            <a:endParaRPr lang="ru-RU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96752"/>
            <a:ext cx="2232248" cy="2976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3744416" cy="2752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68760"/>
            <a:ext cx="1980108" cy="2880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70" y="4145121"/>
            <a:ext cx="4270729" cy="2510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87250"/>
            <a:ext cx="3974748" cy="2235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0739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68952" cy="1008112"/>
          </a:xfrm>
        </p:spPr>
        <p:txBody>
          <a:bodyPr>
            <a:normAutofit fontScale="90000"/>
          </a:bodyPr>
          <a:lstStyle/>
          <a:p>
            <a:r>
              <a:rPr lang="ru-RU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Сообщество музыкальных руководителей г.Чебоксары</a:t>
            </a:r>
            <a:endParaRPr lang="ru-RU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E:\фотографии дс\EDGaWTTpM4k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09506"/>
            <a:ext cx="3500651" cy="2651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фотографии дс\fqtcC3iTA9c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320" y="1196752"/>
            <a:ext cx="4631160" cy="2798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фотографии дс\ObZu2S6Y2Bo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86" y="3961957"/>
            <a:ext cx="2571537" cy="2639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фотографии дс\wz-_vyyNLXQ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149080"/>
            <a:ext cx="2736304" cy="2312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фотографии дс\HEakhFocniU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92655"/>
            <a:ext cx="2867268" cy="2519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9510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Наставничество в ДОУ</a:t>
            </a:r>
            <a:endParaRPr lang="ru-RU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429000"/>
            <a:ext cx="2088232" cy="539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284984"/>
            <a:ext cx="2006112" cy="5914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1412776"/>
            <a:ext cx="8712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целью оказания методической помощи молодым специалистам в повышении уровня организации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образовательной деятельности в ДОУ внедрена система наставничества. В ДОУ создана система работы, которая объединяет деятельность молодого педагога и наставника. Использование в ДОУ системного подхода по повышению профессиональной компетентности молодых специалистов позволяет им успешно адаптироваться к работе в ДОУ.</a:t>
            </a:r>
            <a:endParaRPr lang="ru-RU" dirty="0"/>
          </a:p>
        </p:txBody>
      </p:sp>
      <p:sp>
        <p:nvSpPr>
          <p:cNvPr id="6" name="Двойная стрелка влево/вправо 5"/>
          <p:cNvSpPr/>
          <p:nvPr/>
        </p:nvSpPr>
        <p:spPr>
          <a:xfrm>
            <a:off x="4534500" y="4516583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1634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229600" cy="1080120"/>
          </a:xfrm>
        </p:spPr>
        <p:txBody>
          <a:bodyPr>
            <a:noAutofit/>
          </a:bodyPr>
          <a:lstStyle/>
          <a:p>
            <a:r>
              <a:rPr lang="ru-RU" sz="28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 нашего сада получают специальную стипендию для представителей молодежи и студентов за особую творческую устремленность</a:t>
            </a:r>
            <a:endParaRPr lang="ru-RU" sz="28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:\Users\qqq\Desktop\Рабочий стол\Лучший сад конкурс\фотографии дс\IMG_20220920_0924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988840"/>
            <a:ext cx="3247712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 descr="https://sun9-80.userapi.com/impg/_Cgz6Dev9I54mI68kj_QHY1O6Xc05TzSFdqJQw/C0RYqfY3sm4.jpg?size=720x1080&amp;quality=96&amp;sign=2e8238d806fc43cc20cc55d1de8f9e3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988840"/>
            <a:ext cx="3024336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62074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Предоставление передового опыта</a:t>
            </a:r>
            <a:endParaRPr lang="ru-RU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E:\фотографии дс\xTX8oE76Vj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365104"/>
            <a:ext cx="2880320" cy="21942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фотографии дс\aQyb2U32Fz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12" y="1274563"/>
            <a:ext cx="3551040" cy="2885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фотографии дс\Ot9M_n-bw2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74562"/>
            <a:ext cx="4507944" cy="2885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фотографии дс\PsCWdMrpQ8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2" y="4365104"/>
            <a:ext cx="2511571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E:\фотографии дс\SlKqul_Pdc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365104"/>
            <a:ext cx="2635736" cy="21942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6081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54056" y="2967335"/>
            <a:ext cx="7035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coolSlant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Спасибо за внимание!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документы</a:t>
            </a:r>
            <a:endParaRPr lang="ru-RU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qqq\Desktop\Рабочий стол\Лучший сад конкурс\фотографии дс\IMG_20220920_090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992" y="1412776"/>
            <a:ext cx="3025132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8" name="Picture 6" descr="C:\Users\qqq\Desktop\Рабочий стол\Лучший сад конкурс\фотографии дс\IMG_20220920_090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3090" y="1412775"/>
            <a:ext cx="2714397" cy="4682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9" name="Picture 7" descr="C:\Users\qqq\Desktop\Рабочий стол\Лучший сад конкурс\фотографии дс\IMG_20220920_0901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484784"/>
            <a:ext cx="2780438" cy="4614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96952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МБДОУ «Детский сад №129»г. Чебоксары</a:t>
            </a:r>
            <a:endParaRPr lang="ru-RU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84784"/>
            <a:ext cx="8640960" cy="46413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МБДОУ «Детский сад № 129» г. Чебоксары посещает 223 детей</a:t>
            </a:r>
          </a:p>
          <a:p>
            <a:r>
              <a:rPr lang="ru-RU" sz="2400" dirty="0"/>
              <a:t>от 1,5-го года до 3-х лет – 63 детей</a:t>
            </a:r>
          </a:p>
          <a:p>
            <a:r>
              <a:rPr lang="ru-RU" sz="2400" dirty="0"/>
              <a:t>от 3-х лет до 7-ми лет – 160 детей</a:t>
            </a:r>
          </a:p>
          <a:p>
            <a:pPr marL="0" indent="0">
              <a:buNone/>
            </a:pPr>
            <a:r>
              <a:rPr lang="ru-RU" sz="2400" b="1" dirty="0"/>
              <a:t>В детском саду функционирует 13 групп:</a:t>
            </a:r>
          </a:p>
          <a:p>
            <a:r>
              <a:rPr lang="ru-RU" sz="2400" dirty="0" smtClean="0"/>
              <a:t>10 </a:t>
            </a:r>
            <a:r>
              <a:rPr lang="ru-RU" sz="2400" dirty="0"/>
              <a:t>групп общеразвивающей </a:t>
            </a:r>
            <a:r>
              <a:rPr lang="ru-RU" sz="2400" dirty="0" smtClean="0"/>
              <a:t>направленности</a:t>
            </a:r>
          </a:p>
          <a:p>
            <a:r>
              <a:rPr lang="ru-RU" sz="2400" dirty="0" smtClean="0"/>
              <a:t>2 группы компенсирующей направленности</a:t>
            </a:r>
          </a:p>
          <a:p>
            <a:r>
              <a:rPr lang="ru-RU" sz="2400" dirty="0" smtClean="0"/>
              <a:t>1 домашняя дошкольная группа</a:t>
            </a:r>
          </a:p>
          <a:p>
            <a:r>
              <a:rPr lang="ru-RU" sz="2400" dirty="0" smtClean="0"/>
              <a:t>1 группа кратковременного пребывания с внедрением</a:t>
            </a:r>
            <a:endParaRPr lang="ru-RU" sz="2400" dirty="0"/>
          </a:p>
          <a:p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8" y="5013176"/>
            <a:ext cx="2097087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461" y="5038328"/>
            <a:ext cx="2097087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780" y="5016299"/>
            <a:ext cx="2103437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63" y="5002444"/>
            <a:ext cx="2103437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8661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</a:t>
            </a:r>
            <a:endParaRPr lang="ru-RU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23928" y="1340768"/>
            <a:ext cx="496855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Денисенко Наталия </a:t>
            </a:r>
            <a:r>
              <a:rPr lang="ru-RU" sz="2000" b="1" dirty="0" smtClean="0"/>
              <a:t>Николаевна</a:t>
            </a:r>
            <a:endParaRPr lang="ru-RU" sz="2000" b="1" dirty="0"/>
          </a:p>
          <a:p>
            <a:r>
              <a:rPr lang="ru-RU" sz="2000" dirty="0"/>
              <a:t>Образование - высшее дошкольное, ГОУ ВПО "Чувашский государственный педагогический университет им. И.Я. Яковлева", 2003г</a:t>
            </a:r>
            <a:r>
              <a:rPr lang="ru-RU" sz="2000" dirty="0" smtClean="0"/>
              <a:t>.</a:t>
            </a:r>
            <a:endParaRPr lang="ru-RU" sz="2000" dirty="0"/>
          </a:p>
          <a:p>
            <a:r>
              <a:rPr lang="ru-RU" sz="2000" dirty="0"/>
              <a:t>Специальность - "Педагогика и методика дошкольного образования</a:t>
            </a:r>
            <a:r>
              <a:rPr lang="ru-RU" sz="2000" dirty="0" smtClean="0"/>
              <a:t>".</a:t>
            </a:r>
            <a:endParaRPr lang="ru-RU" sz="2000" dirty="0"/>
          </a:p>
          <a:p>
            <a:r>
              <a:rPr lang="ru-RU" sz="2000" dirty="0"/>
              <a:t>Квалификация - "Педагог</a:t>
            </a:r>
            <a:r>
              <a:rPr lang="ru-RU" sz="2000" dirty="0" smtClean="0"/>
              <a:t>".</a:t>
            </a:r>
            <a:endParaRPr lang="ru-RU" sz="2000" dirty="0"/>
          </a:p>
          <a:p>
            <a:r>
              <a:rPr lang="ru-RU" sz="2000" dirty="0"/>
              <a:t>- высшее, МГГУ им. М.А. Шолохова, 2010 г</a:t>
            </a:r>
            <a:r>
              <a:rPr lang="ru-RU" sz="2000" dirty="0" smtClean="0"/>
              <a:t>.</a:t>
            </a:r>
            <a:endParaRPr lang="ru-RU" sz="2000" dirty="0"/>
          </a:p>
          <a:p>
            <a:r>
              <a:rPr lang="ru-RU" sz="2000" dirty="0"/>
              <a:t>"Государственное и муниципальное управление</a:t>
            </a:r>
            <a:r>
              <a:rPr lang="ru-RU" sz="2000" dirty="0" smtClean="0"/>
              <a:t>"</a:t>
            </a:r>
            <a:endParaRPr lang="ru-RU" sz="2000" dirty="0"/>
          </a:p>
          <a:p>
            <a:r>
              <a:rPr lang="ru-RU" sz="2000" dirty="0"/>
              <a:t>Общий трудовой стаж - 31 </a:t>
            </a:r>
            <a:r>
              <a:rPr lang="ru-RU" sz="2000" dirty="0" smtClean="0"/>
              <a:t>г. </a:t>
            </a:r>
            <a:r>
              <a:rPr lang="ru-RU" sz="2000" dirty="0"/>
              <a:t>3м</a:t>
            </a:r>
            <a:r>
              <a:rPr lang="ru-RU" sz="2000" dirty="0" smtClean="0"/>
              <a:t>.</a:t>
            </a:r>
            <a:endParaRPr lang="ru-RU" sz="2000" dirty="0"/>
          </a:p>
          <a:p>
            <a:r>
              <a:rPr lang="ru-RU" sz="2000" dirty="0"/>
              <a:t>Педагогический стаж работы - 15 л. 5 м</a:t>
            </a:r>
            <a:r>
              <a:rPr lang="ru-RU" sz="2000" dirty="0" smtClean="0"/>
              <a:t>.</a:t>
            </a:r>
            <a:endParaRPr lang="ru-RU" sz="2000" dirty="0"/>
          </a:p>
          <a:p>
            <a:r>
              <a:rPr lang="ru-RU" sz="2000" dirty="0"/>
              <a:t>Стаж работы в должности руководителя - 15 л. 10м.</a:t>
            </a:r>
          </a:p>
        </p:txBody>
      </p:sp>
      <p:pic>
        <p:nvPicPr>
          <p:cNvPr id="1029" name="Picture 5" descr="E:\16631541394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2952362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264179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Педагогический коллектив </a:t>
            </a:r>
            <a:endParaRPr lang="ru-RU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124744"/>
            <a:ext cx="4896544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В МБДОУ </a:t>
            </a:r>
            <a:r>
              <a:rPr lang="ru-RU" sz="2000" dirty="0"/>
              <a:t>«Детский сад № 129» </a:t>
            </a:r>
            <a:r>
              <a:rPr lang="ru-RU" sz="2000" dirty="0" err="1"/>
              <a:t>г.Чебоксары</a:t>
            </a:r>
            <a:r>
              <a:rPr lang="ru-RU" sz="2000" dirty="0"/>
              <a:t> работает 23 педагога. Из </a:t>
            </a:r>
            <a:r>
              <a:rPr lang="ru-RU" sz="2000" dirty="0" smtClean="0"/>
              <a:t>них:  воспитателей  </a:t>
            </a:r>
            <a:r>
              <a:rPr lang="ru-RU" sz="2000" dirty="0"/>
              <a:t>-  16</a:t>
            </a:r>
          </a:p>
          <a:p>
            <a:pPr marL="0" indent="0">
              <a:buNone/>
            </a:pPr>
            <a:r>
              <a:rPr lang="ru-RU" sz="2000" dirty="0" smtClean="0"/>
              <a:t>-учитель -логопед </a:t>
            </a:r>
            <a:r>
              <a:rPr lang="ru-RU" sz="2000" dirty="0"/>
              <a:t>- 2</a:t>
            </a:r>
          </a:p>
          <a:p>
            <a:pPr marL="0" indent="0">
              <a:buNone/>
            </a:pPr>
            <a:r>
              <a:rPr lang="ru-RU" sz="2000" dirty="0" smtClean="0"/>
              <a:t>-музыкальных </a:t>
            </a:r>
            <a:r>
              <a:rPr lang="ru-RU" sz="2000" dirty="0"/>
              <a:t>руководителя - 2</a:t>
            </a:r>
          </a:p>
          <a:p>
            <a:pPr marL="0" indent="0">
              <a:buNone/>
            </a:pPr>
            <a:r>
              <a:rPr lang="ru-RU" sz="2000" dirty="0" smtClean="0"/>
              <a:t>-педагог- </a:t>
            </a:r>
            <a:r>
              <a:rPr lang="ru-RU" sz="2000" dirty="0"/>
              <a:t>психолог - 1</a:t>
            </a:r>
          </a:p>
          <a:p>
            <a:pPr marL="0" indent="0">
              <a:buNone/>
            </a:pPr>
            <a:r>
              <a:rPr lang="ru-RU" sz="2000" dirty="0" smtClean="0"/>
              <a:t>-инструктор </a:t>
            </a:r>
            <a:r>
              <a:rPr lang="ru-RU" sz="2000" dirty="0"/>
              <a:t>по физической культуре - 1</a:t>
            </a:r>
          </a:p>
          <a:p>
            <a:pPr marL="0" indent="0">
              <a:buNone/>
            </a:pPr>
            <a:r>
              <a:rPr lang="ru-RU" sz="2000" dirty="0" smtClean="0"/>
              <a:t>-старший воспитатель </a:t>
            </a:r>
            <a:r>
              <a:rPr lang="ru-RU" sz="2000" dirty="0"/>
              <a:t>- 1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92079" y="1412776"/>
            <a:ext cx="3456385" cy="4713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-с высшей квалификационной категорией– </a:t>
            </a:r>
            <a:r>
              <a:rPr lang="ru-RU" sz="2000" dirty="0" smtClean="0"/>
              <a:t>3 </a:t>
            </a:r>
            <a:endParaRPr lang="ru-RU" sz="2000" dirty="0"/>
          </a:p>
          <a:p>
            <a:pPr marL="0" indent="0">
              <a:buNone/>
            </a:pPr>
            <a:r>
              <a:rPr lang="ru-RU" sz="2000" dirty="0" smtClean="0"/>
              <a:t>-с первой </a:t>
            </a:r>
            <a:r>
              <a:rPr lang="ru-RU" sz="2000" dirty="0"/>
              <a:t>квалификационной категорией </a:t>
            </a:r>
            <a:r>
              <a:rPr lang="ru-RU" sz="2000"/>
              <a:t>– </a:t>
            </a:r>
            <a:r>
              <a:rPr lang="ru-RU" sz="2000" smtClean="0"/>
              <a:t>15</a:t>
            </a:r>
            <a:endParaRPr lang="ru-RU" sz="2000" dirty="0"/>
          </a:p>
          <a:p>
            <a:pPr marL="0" indent="0">
              <a:buNone/>
            </a:pPr>
            <a:r>
              <a:rPr lang="ru-RU" sz="2000" dirty="0" smtClean="0"/>
              <a:t>- высшее </a:t>
            </a:r>
            <a:r>
              <a:rPr lang="ru-RU" sz="2000" dirty="0"/>
              <a:t>образование – 19</a:t>
            </a:r>
          </a:p>
          <a:p>
            <a:pPr marL="0" indent="0">
              <a:buNone/>
            </a:pPr>
            <a:r>
              <a:rPr lang="ru-RU" sz="2000" dirty="0" smtClean="0"/>
              <a:t>- средне </a:t>
            </a:r>
            <a:r>
              <a:rPr lang="ru-RU" sz="2000" dirty="0"/>
              <a:t>- специальное – 4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9359"/>
            <a:ext cx="4816475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3573016"/>
            <a:ext cx="4187825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8550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Программы реализуемые </a:t>
            </a:r>
            <a:br>
              <a:rPr lang="ru-RU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МБДОУ «Детский сад № 129» г. Чебоксары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28847"/>
            <a:ext cx="194955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34" y="3789040"/>
            <a:ext cx="2084387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89" y="1198387"/>
            <a:ext cx="2073275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489" y="3954371"/>
            <a:ext cx="2047875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E:\oc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268760"/>
            <a:ext cx="1965620" cy="3016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955" y="4385527"/>
            <a:ext cx="2073275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34" y="4410501"/>
            <a:ext cx="2103437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6650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Внедрение передовых педагогических практик в образовательном процессе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800" dirty="0"/>
              <a:t>МБДОУ «Детский сад № 129» г. Чебоксары является республиканской пилотной площадкой издательства «Русское слово» по апробации ПМК «Мозаичный Парк».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3432175"/>
            <a:ext cx="2962275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637" y="3407767"/>
            <a:ext cx="2773363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52" y="3789040"/>
            <a:ext cx="2912443" cy="466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409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777</Words>
  <Application>Microsoft Office PowerPoint</Application>
  <PresentationFormat>Экран (4:3)</PresentationFormat>
  <Paragraphs>139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Муниципальное бюджетное дошкольное  образовательное учреждение «Детский сад №129 «Дубравушка» города Чебоксары Чувашской Республики</vt:lpstr>
      <vt:lpstr>История</vt:lpstr>
      <vt:lpstr>Социальные сети</vt:lpstr>
      <vt:lpstr>Основные документы</vt:lpstr>
      <vt:lpstr>Структура МБДОУ «Детский сад №129»г. Чебоксары</vt:lpstr>
      <vt:lpstr>Руководитель</vt:lpstr>
      <vt:lpstr>Педагогический коллектив </vt:lpstr>
      <vt:lpstr>Программы реализуемые  в МБДОУ «Детский сад № 129» г. Чебоксары</vt:lpstr>
      <vt:lpstr>Внедрение передовых педагогических практик в образовательном процессе</vt:lpstr>
      <vt:lpstr>Республиканская площадка</vt:lpstr>
      <vt:lpstr>Участие в мониторинге качества дошкольного образования</vt:lpstr>
      <vt:lpstr>Федеральные площадки</vt:lpstr>
      <vt:lpstr>Освещение опыта педагогов </vt:lpstr>
      <vt:lpstr>«Эколята-дошколята»</vt:lpstr>
      <vt:lpstr>Участие в муниципальных проектах</vt:lpstr>
      <vt:lpstr>Участие в муниципальных проектах</vt:lpstr>
      <vt:lpstr>Сложившиеся традиции ДОУ</vt:lpstr>
      <vt:lpstr>Участие в социально - значимых акциях </vt:lpstr>
      <vt:lpstr>Платные образовательные услуги</vt:lpstr>
      <vt:lpstr>Платные образовательные услуги</vt:lpstr>
      <vt:lpstr>Платные образовательные услуги</vt:lpstr>
      <vt:lpstr>Сотрудничество с социумом</vt:lpstr>
      <vt:lpstr>Взаимодействие с семьями воспитанников</vt:lpstr>
      <vt:lpstr> Достижения детского сада</vt:lpstr>
      <vt:lpstr>Слайд 25</vt:lpstr>
      <vt:lpstr>Слайд 26</vt:lpstr>
      <vt:lpstr>Достижения педагогов</vt:lpstr>
      <vt:lpstr>Достижения воспитанников</vt:lpstr>
      <vt:lpstr>Национальный колорит</vt:lpstr>
      <vt:lpstr>Сурский рубеж</vt:lpstr>
      <vt:lpstr>Профсоюз</vt:lpstr>
      <vt:lpstr>Сообщество воспитателей Калиниского района г.Чебоксары</vt:lpstr>
      <vt:lpstr>Сообщество музыкальных руководителей г.Чебоксары</vt:lpstr>
      <vt:lpstr>Наставничество в ДОУ</vt:lpstr>
      <vt:lpstr>Педагоги нашего сада получают специальную стипендию для представителей молодежи и студентов за особую творческую устремленность</vt:lpstr>
      <vt:lpstr>Предоставление передового опыта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 образовательное учреждение «Детский сад №129 «Дубравушка</dc:title>
  <dc:creator>work</dc:creator>
  <cp:lastModifiedBy>qqq</cp:lastModifiedBy>
  <cp:revision>66</cp:revision>
  <dcterms:created xsi:type="dcterms:W3CDTF">2022-09-14T06:40:20Z</dcterms:created>
  <dcterms:modified xsi:type="dcterms:W3CDTF">2022-11-23T08:33:14Z</dcterms:modified>
</cp:coreProperties>
</file>