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300" r:id="rId4"/>
    <p:sldId id="298" r:id="rId5"/>
    <p:sldId id="311" r:id="rId6"/>
    <p:sldId id="310" r:id="rId7"/>
    <p:sldId id="260" r:id="rId8"/>
    <p:sldId id="306" r:id="rId9"/>
    <p:sldId id="307" r:id="rId10"/>
    <p:sldId id="308" r:id="rId11"/>
    <p:sldId id="305" r:id="rId12"/>
    <p:sldId id="261" r:id="rId13"/>
    <p:sldId id="258" r:id="rId14"/>
    <p:sldId id="297" r:id="rId15"/>
    <p:sldId id="270" r:id="rId16"/>
    <p:sldId id="301" r:id="rId17"/>
    <p:sldId id="296" r:id="rId18"/>
    <p:sldId id="284" r:id="rId19"/>
    <p:sldId id="313" r:id="rId20"/>
    <p:sldId id="312" r:id="rId21"/>
    <p:sldId id="287" r:id="rId22"/>
    <p:sldId id="280" r:id="rId23"/>
    <p:sldId id="264" r:id="rId24"/>
    <p:sldId id="294" r:id="rId25"/>
    <p:sldId id="309"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29" autoAdjust="0"/>
    <p:restoredTop sz="94660"/>
  </p:normalViewPr>
  <p:slideViewPr>
    <p:cSldViewPr>
      <p:cViewPr>
        <p:scale>
          <a:sx n="80" d="100"/>
          <a:sy n="80" d="100"/>
        </p:scale>
        <p:origin x="-2514" y="-73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a:t>Результаты анкетирования </a:t>
            </a:r>
          </a:p>
        </c:rich>
      </c:tx>
      <c:layout/>
    </c:title>
    <c:view3D>
      <c:rotX val="30"/>
      <c:perspective val="30"/>
    </c:view3D>
    <c:plotArea>
      <c:layout/>
      <c:pie3DChart>
        <c:varyColors val="1"/>
        <c:ser>
          <c:idx val="0"/>
          <c:order val="0"/>
          <c:tx>
            <c:strRef>
              <c:f>Лист1!$B$1</c:f>
              <c:strCache>
                <c:ptCount val="1"/>
                <c:pt idx="0">
                  <c:v>Продажи</c:v>
                </c:pt>
              </c:strCache>
            </c:strRef>
          </c:tx>
          <c:dLbls>
            <c:showVal val="1"/>
            <c:showLeaderLines val="1"/>
          </c:dLbls>
          <c:cat>
            <c:strRef>
              <c:f>Лист1!$A$2:$A$5</c:f>
              <c:strCache>
                <c:ptCount val="3"/>
                <c:pt idx="0">
                  <c:v>да</c:v>
                </c:pt>
                <c:pt idx="1">
                  <c:v>нет</c:v>
                </c:pt>
                <c:pt idx="2">
                  <c:v>частично</c:v>
                </c:pt>
              </c:strCache>
            </c:strRef>
          </c:cat>
          <c:val>
            <c:numRef>
              <c:f>Лист1!$B$2:$B$5</c:f>
              <c:numCache>
                <c:formatCode>General</c:formatCode>
                <c:ptCount val="4"/>
                <c:pt idx="0">
                  <c:v>97.1</c:v>
                </c:pt>
                <c:pt idx="1">
                  <c:v>0</c:v>
                </c:pt>
                <c:pt idx="2">
                  <c:v>1.4</c:v>
                </c:pt>
              </c:numCache>
            </c:numRef>
          </c:val>
        </c:ser>
      </c:pie3DChart>
    </c:plotArea>
    <c:legend>
      <c:legendPos val="r"/>
      <c:legendEntry>
        <c:idx val="3"/>
        <c:delete val="1"/>
      </c:legendEntry>
      <c:layout/>
      <c:txPr>
        <a:bodyPr/>
        <a:lstStyle/>
        <a:p>
          <a:pPr>
            <a:defRPr sz="1600"/>
          </a:pPr>
          <a:endParaRPr lang="ru-RU"/>
        </a:p>
      </c:txPr>
    </c:legend>
    <c:plotVisOnly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195432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172520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304776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22830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203247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270706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40675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322141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261343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11742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B5AA63-3655-4719-B1D6-40C167A0EC17}" type="datetimeFigureOut">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425374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AA63-3655-4719-B1D6-40C167A0EC17}" type="datetimeFigureOut">
              <a:rPr lang="ru-RU" smtClean="0"/>
              <a:pPr/>
              <a:t>16.06.2023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DC8BF-6D54-4BED-9086-ED15DA72EDE7}" type="slidenum">
              <a:rPr lang="ru-RU" smtClean="0"/>
              <a:pPr/>
              <a:t>‹#›</a:t>
            </a:fld>
            <a:endParaRPr lang="ru-RU"/>
          </a:p>
        </p:txBody>
      </p:sp>
    </p:spTree>
    <p:extLst>
      <p:ext uri="{BB962C8B-B14F-4D97-AF65-F5344CB8AC3E}">
        <p14:creationId xmlns:p14="http://schemas.microsoft.com/office/powerpoint/2010/main" xmlns="" val="3865126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2" Type="http://schemas.openxmlformats.org/officeDocument/2006/relationships/hyperlink" Target="http://www.&#1089;&#1086;&#1085;&#1083;&#1099;&#1096;&#1082;&#1086;.&#1088;&#1092;/"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1089;&#1086;&#1085;&#1083;&#1099;&#1096;&#1082;&#1086;.&#1088;&#1092;/" TargetMode="External"/><Relationship Id="rId2" Type="http://schemas.openxmlformats.org/officeDocument/2006/relationships/hyperlink" Target="mailto:ds10ds@yandex.ru"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60649"/>
            <a:ext cx="8568952" cy="2088231"/>
          </a:xfrm>
        </p:spPr>
        <p:txBody>
          <a:bodyPr>
            <a:normAutofit/>
          </a:bodyPr>
          <a:lstStyle/>
          <a:p>
            <a:r>
              <a:rPr lang="ru-RU" sz="31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ahoma" panose="020B0604030504040204" pitchFamily="34" charset="0"/>
                <a:cs typeface="Times New Roman" panose="02020603050405020304" pitchFamily="18" charset="0"/>
              </a:rPr>
              <a:t>Муниципальное автономное дошкольное образовательное учреждение – детский сад №10 станицы Старовеличковской</a:t>
            </a:r>
            <a:r>
              <a:rPr lang="ru-RU" sz="36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ahoma" panose="020B0604030504040204" pitchFamily="34" charset="0"/>
                <a:cs typeface="Times New Roman" panose="02020603050405020304" pitchFamily="18" charset="0"/>
              </a:rPr>
              <a:t/>
            </a:r>
            <a:br>
              <a:rPr lang="ru-RU" sz="36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ahoma" panose="020B0604030504040204" pitchFamily="34" charset="0"/>
                <a:cs typeface="Times New Roman" panose="02020603050405020304" pitchFamily="18" charset="0"/>
              </a:rPr>
            </a:br>
            <a:endParaRPr lang="ru-RU" sz="3600" b="1" dirty="0">
              <a:solidFill>
                <a:schemeClr val="accent5">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57290" y="1857364"/>
            <a:ext cx="7643866" cy="4143404"/>
          </a:xfrm>
        </p:spPr>
        <p:txBody>
          <a:bodyPr>
            <a:noAutofit/>
          </a:bodyPr>
          <a:lstStyle/>
          <a:p>
            <a:r>
              <a:rPr lang="ru-RU" sz="4800" b="1" dirty="0" smtClean="0">
                <a:solidFill>
                  <a:srgbClr val="002060"/>
                </a:solidFill>
                <a:latin typeface="Times New Roman" pitchFamily="18" charset="0"/>
                <a:cs typeface="Times New Roman" pitchFamily="18" charset="0"/>
              </a:rPr>
              <a:t>«Основные показатели и результаты деятельности в части взаимодействия образовательной организации с семьей»</a:t>
            </a:r>
            <a:endParaRPr lang="ru-RU" sz="4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57494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214290"/>
            <a:ext cx="768017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Прямоугольник 3"/>
          <p:cNvSpPr/>
          <p:nvPr/>
        </p:nvSpPr>
        <p:spPr>
          <a:xfrm>
            <a:off x="357158" y="428604"/>
            <a:ext cx="8001056" cy="707886"/>
          </a:xfrm>
          <a:prstGeom prst="rect">
            <a:avLst/>
          </a:prstGeom>
        </p:spPr>
        <p:txBody>
          <a:bodyPr wrap="square">
            <a:spAutoFit/>
          </a:bodyPr>
          <a:lstStyle/>
          <a:p>
            <a:pPr algn="ctr"/>
            <a:r>
              <a:rPr lang="ru-RU" sz="2000" b="1" dirty="0" smtClean="0">
                <a:solidFill>
                  <a:srgbClr val="002060"/>
                </a:solidFill>
                <a:latin typeface="Times New Roman" pitchFamily="18" charset="0"/>
                <a:cs typeface="Times New Roman" pitchFamily="18" charset="0"/>
              </a:rPr>
              <a:t>Летняя спартакиада, посвященная Дню семьи, любви и верности (мероприятие с родителями)</a:t>
            </a:r>
            <a:endParaRPr lang="ru-RU" sz="2000" dirty="0">
              <a:solidFill>
                <a:srgbClr val="002060"/>
              </a:solidFill>
              <a:latin typeface="Times New Roman" pitchFamily="18" charset="0"/>
              <a:cs typeface="Times New Roman" pitchFamily="18" charset="0"/>
            </a:endParaRPr>
          </a:p>
        </p:txBody>
      </p:sp>
      <p:pic>
        <p:nvPicPr>
          <p:cNvPr id="11" name="Рисунок 10" descr="C:\Users\Borisenko\Desktop\ФОТО Будь здоров\IMG-20221130-WA0009.jpg"/>
          <p:cNvPicPr/>
          <p:nvPr/>
        </p:nvPicPr>
        <p:blipFill>
          <a:blip r:embed="rId2" cstate="print"/>
          <a:srcRect/>
          <a:stretch>
            <a:fillRect/>
          </a:stretch>
        </p:blipFill>
        <p:spPr bwMode="auto">
          <a:xfrm>
            <a:off x="214283" y="1357298"/>
            <a:ext cx="2357454" cy="2047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C:\Users\Borisenko\Desktop\ФОТО Будь здоров\IMG-20221130-WA0004.jpg"/>
          <p:cNvPicPr/>
          <p:nvPr/>
        </p:nvPicPr>
        <p:blipFill>
          <a:blip r:embed="rId3" cstate="print"/>
          <a:srcRect/>
          <a:stretch>
            <a:fillRect/>
          </a:stretch>
        </p:blipFill>
        <p:spPr bwMode="auto">
          <a:xfrm>
            <a:off x="5143504" y="3786190"/>
            <a:ext cx="3429024" cy="1990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C:\Users\Borisenko\Desktop\ФОТО Будь здоров\IMG-20221130-WA0007.jpg"/>
          <p:cNvPicPr/>
          <p:nvPr/>
        </p:nvPicPr>
        <p:blipFill>
          <a:blip r:embed="rId4"/>
          <a:srcRect/>
          <a:stretch>
            <a:fillRect/>
          </a:stretch>
        </p:blipFill>
        <p:spPr bwMode="auto">
          <a:xfrm>
            <a:off x="2786050" y="1428736"/>
            <a:ext cx="3286148" cy="1819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descr="C:\Users\Borisenko\Desktop\ФОТО Будь здоров\IMG-20221130-WA0005.jpg"/>
          <p:cNvPicPr/>
          <p:nvPr/>
        </p:nvPicPr>
        <p:blipFill>
          <a:blip r:embed="rId5"/>
          <a:srcRect/>
          <a:stretch>
            <a:fillRect/>
          </a:stretch>
        </p:blipFill>
        <p:spPr bwMode="auto">
          <a:xfrm>
            <a:off x="500034" y="3786190"/>
            <a:ext cx="3606800" cy="202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C:\Users\Borisenko\Desktop\ФОТО Будь здоров\IMG-20221130-WA0006.jpg"/>
          <p:cNvPicPr/>
          <p:nvPr/>
        </p:nvPicPr>
        <p:blipFill>
          <a:blip r:embed="rId6"/>
          <a:srcRect/>
          <a:stretch>
            <a:fillRect/>
          </a:stretch>
        </p:blipFill>
        <p:spPr bwMode="auto">
          <a:xfrm>
            <a:off x="6357950" y="1357298"/>
            <a:ext cx="2571768" cy="193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8693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5" y="0"/>
            <a:ext cx="9036495" cy="2786059"/>
          </a:xfrm>
        </p:spPr>
        <p:txBody>
          <a:bodyPr>
            <a:normAutofit/>
          </a:bodyPr>
          <a:lstStyle/>
          <a:p>
            <a:pPr marL="0" indent="0"/>
            <a:r>
              <a:rPr lang="ru-RU" sz="2200" b="1" dirty="0" smtClean="0">
                <a:solidFill>
                  <a:srgbClr val="002060"/>
                </a:solidFill>
                <a:latin typeface="Times New Roman" panose="02020603050405020304" pitchFamily="18" charset="0"/>
                <a:cs typeface="Times New Roman" panose="02020603050405020304" pitchFamily="18" charset="0"/>
              </a:rPr>
              <a:t>Важное направление по взаимодействию  с родителями – это </a:t>
            </a:r>
            <a:br>
              <a:rPr lang="ru-RU" sz="2200" b="1" dirty="0" smtClean="0">
                <a:solidFill>
                  <a:srgbClr val="002060"/>
                </a:solidFill>
                <a:latin typeface="Times New Roman" panose="02020603050405020304" pitchFamily="18" charset="0"/>
                <a:cs typeface="Times New Roman" panose="02020603050405020304" pitchFamily="18" charset="0"/>
              </a:rPr>
            </a:br>
            <a:r>
              <a:rPr lang="ru-RU" sz="2200" b="1" dirty="0" smtClean="0">
                <a:solidFill>
                  <a:srgbClr val="002060"/>
                </a:solidFill>
                <a:latin typeface="Times New Roman" panose="02020603050405020304" pitchFamily="18" charset="0"/>
                <a:cs typeface="Times New Roman" panose="02020603050405020304" pitchFamily="18" charset="0"/>
              </a:rPr>
              <a:t>детско-родительское творчество</a:t>
            </a:r>
            <a:br>
              <a:rPr lang="ru-RU" sz="2200" b="1" dirty="0" smtClean="0">
                <a:solidFill>
                  <a:srgbClr val="002060"/>
                </a:solidFill>
                <a:latin typeface="Times New Roman" panose="02020603050405020304" pitchFamily="18" charset="0"/>
                <a:cs typeface="Times New Roman" panose="02020603050405020304" pitchFamily="18" charset="0"/>
              </a:rPr>
            </a:br>
            <a:r>
              <a:rPr lang="ru-RU" sz="2200" b="1" i="1" dirty="0" smtClean="0">
                <a:solidFill>
                  <a:srgbClr val="002060"/>
                </a:solidFill>
                <a:latin typeface="Times New Roman" panose="02020603050405020304" pitchFamily="18" charset="0"/>
                <a:cs typeface="Times New Roman" panose="02020603050405020304" pitchFamily="18" charset="0"/>
              </a:rPr>
              <a:t>В нашем учреждении стало доброй традицией проводить к праздникам и различным мероприятиям выставки детско-родительского творчества.</a:t>
            </a:r>
            <a:br>
              <a:rPr lang="ru-RU" sz="2200" b="1" i="1" dirty="0" smtClean="0">
                <a:solidFill>
                  <a:srgbClr val="002060"/>
                </a:solidFill>
                <a:latin typeface="Times New Roman" panose="02020603050405020304" pitchFamily="18" charset="0"/>
                <a:cs typeface="Times New Roman" panose="02020603050405020304" pitchFamily="18" charset="0"/>
              </a:rPr>
            </a:br>
            <a:r>
              <a:rPr lang="ru-RU" sz="2000" b="1" i="1" dirty="0" smtClean="0">
                <a:solidFill>
                  <a:srgbClr val="002060"/>
                </a:solidFill>
                <a:latin typeface="Times New Roman" panose="02020603050405020304" pitchFamily="18" charset="0"/>
                <a:cs typeface="Times New Roman" panose="02020603050405020304" pitchFamily="18" charset="0"/>
              </a:rPr>
              <a:t/>
            </a:r>
            <a:br>
              <a:rPr lang="ru-RU" sz="2000" b="1" i="1" dirty="0" smtClean="0">
                <a:solidFill>
                  <a:srgbClr val="002060"/>
                </a:solidFill>
                <a:latin typeface="Times New Roman" panose="02020603050405020304" pitchFamily="18" charset="0"/>
                <a:cs typeface="Times New Roman" panose="02020603050405020304" pitchFamily="18" charset="0"/>
              </a:rPr>
            </a:br>
            <a:r>
              <a:rPr lang="ru-RU" sz="2000" b="1" dirty="0" smtClean="0">
                <a:solidFill>
                  <a:srgbClr val="002060"/>
                </a:solidFill>
                <a:latin typeface="Times New Roman" panose="02020603050405020304" pitchFamily="18" charset="0"/>
                <a:cs typeface="Times New Roman" panose="02020603050405020304" pitchFamily="18" charset="0"/>
              </a:rPr>
              <a:t>Районный конкурс «Зеленый огонек»</a:t>
            </a:r>
            <a:r>
              <a:rPr lang="ru-RU" sz="2000" b="1" i="1" dirty="0" smtClean="0">
                <a:solidFill>
                  <a:srgbClr val="7030A0"/>
                </a:solidFill>
                <a:latin typeface="Times New Roman" panose="02020603050405020304" pitchFamily="18" charset="0"/>
                <a:cs typeface="Times New Roman" panose="02020603050405020304" pitchFamily="18" charset="0"/>
              </a:rPr>
              <a:t/>
            </a:r>
            <a:br>
              <a:rPr lang="ru-RU" sz="2000" b="1" i="1" dirty="0" smtClean="0">
                <a:solidFill>
                  <a:srgbClr val="7030A0"/>
                </a:solidFill>
                <a:latin typeface="Times New Roman" panose="02020603050405020304" pitchFamily="18" charset="0"/>
                <a:cs typeface="Times New Roman" panose="02020603050405020304" pitchFamily="18" charset="0"/>
              </a:rPr>
            </a:br>
            <a:endParaRPr lang="ru-RU" sz="2000" dirty="0">
              <a:solidFill>
                <a:schemeClr val="accent5">
                  <a:lumMod val="75000"/>
                </a:schemeClr>
              </a:solidFill>
              <a:latin typeface="Times New Roman" pitchFamily="18" charset="0"/>
              <a:cs typeface="Times New Roman" pitchFamily="18" charset="0"/>
            </a:endParaRPr>
          </a:p>
        </p:txBody>
      </p:sp>
      <p:pic>
        <p:nvPicPr>
          <p:cNvPr id="6" name="Рисунок 5" descr="C:\Users\Borisenko\Desktop\Фотки ПДД 22\IMG-20221102-WA0048.jpg"/>
          <p:cNvPicPr/>
          <p:nvPr/>
        </p:nvPicPr>
        <p:blipFill>
          <a:blip r:embed="rId2" cstate="print"/>
          <a:srcRect/>
          <a:stretch>
            <a:fillRect/>
          </a:stretch>
        </p:blipFill>
        <p:spPr bwMode="auto">
          <a:xfrm>
            <a:off x="214282" y="2214554"/>
            <a:ext cx="1714512"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Borisenko\Desktop\Фотки ПДД 22\IMG-20221102-WA0047.jpg"/>
          <p:cNvPicPr/>
          <p:nvPr/>
        </p:nvPicPr>
        <p:blipFill>
          <a:blip r:embed="rId3" cstate="print"/>
          <a:srcRect/>
          <a:stretch>
            <a:fillRect/>
          </a:stretch>
        </p:blipFill>
        <p:spPr bwMode="auto">
          <a:xfrm>
            <a:off x="2071670" y="2643182"/>
            <a:ext cx="2428892"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esktop\Фотки ПДД 22\IMG-20221101-WA0062.jpg"/>
          <p:cNvPicPr/>
          <p:nvPr/>
        </p:nvPicPr>
        <p:blipFill>
          <a:blip r:embed="rId4" cstate="print"/>
          <a:srcRect/>
          <a:stretch>
            <a:fillRect/>
          </a:stretch>
        </p:blipFill>
        <p:spPr bwMode="auto">
          <a:xfrm>
            <a:off x="4714876" y="2643182"/>
            <a:ext cx="2305867" cy="1725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Borisenko\Desktop\Фотки ПДД 22\IMG-20221031-WA0036.jpg"/>
          <p:cNvPicPr/>
          <p:nvPr/>
        </p:nvPicPr>
        <p:blipFill>
          <a:blip r:embed="rId5" cstate="print"/>
          <a:srcRect/>
          <a:stretch>
            <a:fillRect/>
          </a:stretch>
        </p:blipFill>
        <p:spPr bwMode="auto">
          <a:xfrm>
            <a:off x="7215206" y="2285992"/>
            <a:ext cx="1714512" cy="2151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Borisenko\Desktop\Фотки ПДД 22\IMG-20221031-WA0032.jpg"/>
          <p:cNvPicPr/>
          <p:nvPr/>
        </p:nvPicPr>
        <p:blipFill>
          <a:blip r:embed="rId6" cstate="print"/>
          <a:srcRect/>
          <a:stretch>
            <a:fillRect/>
          </a:stretch>
        </p:blipFill>
        <p:spPr bwMode="auto">
          <a:xfrm>
            <a:off x="1714480" y="4572008"/>
            <a:ext cx="2428891" cy="1772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C:\Users\Borisenko\Desktop\Фотки ПДД 22\IMG_20221101_183359.jpg"/>
          <p:cNvPicPr/>
          <p:nvPr/>
        </p:nvPicPr>
        <p:blipFill>
          <a:blip r:embed="rId7" cstate="print"/>
          <a:srcRect/>
          <a:stretch>
            <a:fillRect/>
          </a:stretch>
        </p:blipFill>
        <p:spPr bwMode="auto">
          <a:xfrm>
            <a:off x="4714876" y="4572008"/>
            <a:ext cx="2486162"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8693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9"/>
            <a:ext cx="8462744" cy="1143007"/>
          </a:xfrm>
        </p:spPr>
        <p:txBody>
          <a:bodyPr>
            <a:normAutofit/>
          </a:bodyPr>
          <a:lstStyle/>
          <a:p>
            <a:r>
              <a:rPr lang="ru-RU" sz="2400" b="1" dirty="0" smtClean="0">
                <a:solidFill>
                  <a:srgbClr val="002060"/>
                </a:solidFill>
                <a:latin typeface="Times New Roman" pitchFamily="18" charset="0"/>
                <a:cs typeface="Times New Roman" pitchFamily="18" charset="0"/>
              </a:rPr>
              <a:t>Домашнее задание: рисунок на тему «Мы идем в поход»</a:t>
            </a:r>
            <a:br>
              <a:rPr lang="ru-RU" sz="2400" b="1" dirty="0" smtClean="0">
                <a:solidFill>
                  <a:srgbClr val="002060"/>
                </a:solidFill>
                <a:latin typeface="Times New Roman" pitchFamily="18" charset="0"/>
                <a:cs typeface="Times New Roman" pitchFamily="18" charset="0"/>
              </a:rPr>
            </a:br>
            <a:endParaRPr lang="ru-RU" sz="2400" b="1" dirty="0">
              <a:solidFill>
                <a:srgbClr val="002060"/>
              </a:solidFill>
              <a:latin typeface="Times New Roman" pitchFamily="18" charset="0"/>
              <a:cs typeface="Times New Roman" pitchFamily="18" charset="0"/>
            </a:endParaRPr>
          </a:p>
        </p:txBody>
      </p:sp>
      <p:pic>
        <p:nvPicPr>
          <p:cNvPr id="7" name="Рисунок 6" descr="C:\Users\Borisenko\Desktop\ФОТО Будь здоров\IMG-20221129-WA0007.jpg"/>
          <p:cNvPicPr/>
          <p:nvPr/>
        </p:nvPicPr>
        <p:blipFill>
          <a:blip r:embed="rId2"/>
          <a:srcRect/>
          <a:stretch>
            <a:fillRect/>
          </a:stretch>
        </p:blipFill>
        <p:spPr bwMode="auto">
          <a:xfrm>
            <a:off x="214282" y="1142984"/>
            <a:ext cx="2786082" cy="1743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esktop\ФОТО Будь здоров\IMG-20221129-WA0008.jpg"/>
          <p:cNvPicPr/>
          <p:nvPr/>
        </p:nvPicPr>
        <p:blipFill>
          <a:blip r:embed="rId3" cstate="print"/>
          <a:srcRect/>
          <a:stretch>
            <a:fillRect/>
          </a:stretch>
        </p:blipFill>
        <p:spPr bwMode="auto">
          <a:xfrm>
            <a:off x="3357554" y="1142984"/>
            <a:ext cx="2643206" cy="1714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Borisenko\Desktop\ФОТО Будь здоров\IMG-20221129-WA0011.jpg"/>
          <p:cNvPicPr/>
          <p:nvPr/>
        </p:nvPicPr>
        <p:blipFill>
          <a:blip r:embed="rId4"/>
          <a:srcRect/>
          <a:stretch>
            <a:fillRect/>
          </a:stretch>
        </p:blipFill>
        <p:spPr bwMode="auto">
          <a:xfrm>
            <a:off x="1928794" y="3286124"/>
            <a:ext cx="217551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Borisenko\Desktop\ФОТО Будь здоров\IMG-20221129-WA0012.jpg"/>
          <p:cNvPicPr/>
          <p:nvPr/>
        </p:nvPicPr>
        <p:blipFill>
          <a:blip r:embed="rId5" cstate="print"/>
          <a:srcRect/>
          <a:stretch>
            <a:fillRect/>
          </a:stretch>
        </p:blipFill>
        <p:spPr bwMode="auto">
          <a:xfrm>
            <a:off x="5214942" y="3286124"/>
            <a:ext cx="2143140" cy="2417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Borisenko\Desktop\ФОТО Будь здоров\IMG-20221129-WA0010.jpg"/>
          <p:cNvPicPr/>
          <p:nvPr/>
        </p:nvPicPr>
        <p:blipFill>
          <a:blip r:embed="rId6"/>
          <a:srcRect/>
          <a:stretch>
            <a:fillRect/>
          </a:stretch>
        </p:blipFill>
        <p:spPr bwMode="auto">
          <a:xfrm>
            <a:off x="6286512" y="1142984"/>
            <a:ext cx="259301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19444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928670"/>
            <a:ext cx="9001156" cy="2357454"/>
          </a:xfrm>
        </p:spPr>
        <p:txBody>
          <a:bodyPr>
            <a:normAutofit/>
          </a:bodyPr>
          <a:lstStyle/>
          <a:p>
            <a:r>
              <a:rPr lang="ru-RU" sz="2000" dirty="0" smtClean="0"/>
              <a:t/>
            </a:r>
            <a:br>
              <a:rPr lang="ru-RU" sz="2000" dirty="0" smtClean="0"/>
            </a:br>
            <a:endParaRPr lang="ru-RU" sz="2000" dirty="0">
              <a:solidFill>
                <a:schemeClr val="accent5">
                  <a:lumMod val="75000"/>
                </a:schemeClr>
              </a:solidFill>
              <a:latin typeface="Times New Roman" pitchFamily="18" charset="0"/>
              <a:cs typeface="Times New Roman" pitchFamily="18" charset="0"/>
            </a:endParaRPr>
          </a:p>
        </p:txBody>
      </p:sp>
      <p:pic>
        <p:nvPicPr>
          <p:cNvPr id="9" name="Рисунок 8" descr="C:\Users\Borisenko\Desktop\фото с телефона Еременко (2)\фото с телефона Еременко\IMG_20200122_064932.jpg"/>
          <p:cNvPicPr/>
          <p:nvPr/>
        </p:nvPicPr>
        <p:blipFill>
          <a:blip r:embed="rId2" cstate="print"/>
          <a:srcRect t="10274"/>
          <a:stretch>
            <a:fillRect/>
          </a:stretch>
        </p:blipFill>
        <p:spPr bwMode="auto">
          <a:xfrm>
            <a:off x="214282" y="1357298"/>
            <a:ext cx="2085975" cy="2495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500034" y="571481"/>
            <a:ext cx="8215370" cy="461665"/>
          </a:xfrm>
          <a:prstGeom prst="rect">
            <a:avLst/>
          </a:prstGeom>
        </p:spPr>
        <p:txBody>
          <a:bodyPr wrap="square">
            <a:spAutoFit/>
          </a:bodyPr>
          <a:lstStyle/>
          <a:p>
            <a:pPr algn="ctr"/>
            <a:r>
              <a:rPr lang="ru-RU" sz="2400" b="1" dirty="0" smtClean="0">
                <a:solidFill>
                  <a:srgbClr val="002060"/>
                </a:solidFill>
                <a:latin typeface="Times New Roman" pitchFamily="18" charset="0"/>
                <a:cs typeface="Times New Roman" pitchFamily="18" charset="0"/>
              </a:rPr>
              <a:t>Традиционными стали выставки работ к Новому году</a:t>
            </a:r>
            <a:endParaRPr lang="ru-RU" sz="2400" dirty="0"/>
          </a:p>
        </p:txBody>
      </p:sp>
      <p:pic>
        <p:nvPicPr>
          <p:cNvPr id="11" name="Рисунок 10" descr="C:\Users\Borisenko\Desktop\фото с телефона Еременко (2)\фото с телефона Еременко\IMG_20200122_064954.jpg"/>
          <p:cNvPicPr/>
          <p:nvPr/>
        </p:nvPicPr>
        <p:blipFill>
          <a:blip r:embed="rId3" cstate="print"/>
          <a:srcRect t="20000"/>
          <a:stretch>
            <a:fillRect/>
          </a:stretch>
        </p:blipFill>
        <p:spPr bwMode="auto">
          <a:xfrm>
            <a:off x="3428992" y="4286256"/>
            <a:ext cx="2541133" cy="1808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C:\Users\Borisenko\Desktop\фото с телефона Еременко (2)\фото с телефона Еременко\IMG_20220114_064835.jpg"/>
          <p:cNvPicPr/>
          <p:nvPr/>
        </p:nvPicPr>
        <p:blipFill>
          <a:blip r:embed="rId4" cstate="print"/>
          <a:srcRect r="6606"/>
          <a:stretch>
            <a:fillRect/>
          </a:stretch>
        </p:blipFill>
        <p:spPr bwMode="auto">
          <a:xfrm>
            <a:off x="4857752" y="1357298"/>
            <a:ext cx="1928826" cy="2447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C:\Users\Borisenko\Desktop\фото с телефона Еременко (2)\фото с телефона Еременко\IMG_20220114_064813.jpg"/>
          <p:cNvPicPr/>
          <p:nvPr/>
        </p:nvPicPr>
        <p:blipFill>
          <a:blip r:embed="rId5" cstate="print"/>
          <a:srcRect/>
          <a:stretch>
            <a:fillRect/>
          </a:stretch>
        </p:blipFill>
        <p:spPr bwMode="auto">
          <a:xfrm>
            <a:off x="2643174" y="1428736"/>
            <a:ext cx="1857388"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descr="C:\Users\Borisenko\Desktop\фото с телефона Еременко (2)\фото с телефона Еременко\IMG_20211210_074552.jpg"/>
          <p:cNvPicPr/>
          <p:nvPr/>
        </p:nvPicPr>
        <p:blipFill>
          <a:blip r:embed="rId6" cstate="print"/>
          <a:srcRect t="7968"/>
          <a:stretch>
            <a:fillRect/>
          </a:stretch>
        </p:blipFill>
        <p:spPr bwMode="auto">
          <a:xfrm>
            <a:off x="428596" y="4286256"/>
            <a:ext cx="2533651" cy="1793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C:\Users\Borisenko\Desktop\фото с телефона Еременко (2)\фото с телефона Еременко\IMG_20200122_064905.jpg"/>
          <p:cNvPicPr/>
          <p:nvPr/>
        </p:nvPicPr>
        <p:blipFill>
          <a:blip r:embed="rId7" cstate="print"/>
          <a:srcRect t="20096"/>
          <a:stretch>
            <a:fillRect/>
          </a:stretch>
        </p:blipFill>
        <p:spPr bwMode="auto">
          <a:xfrm>
            <a:off x="7000892" y="1357298"/>
            <a:ext cx="1928826"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6429388" y="4286256"/>
            <a:ext cx="2545256" cy="1768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992054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5728"/>
            <a:ext cx="8604448" cy="695000"/>
          </a:xfrm>
        </p:spPr>
        <p:txBody>
          <a:bodyPr>
            <a:normAutofit fontScale="90000"/>
          </a:bodyPr>
          <a:lstStyle/>
          <a:p>
            <a:r>
              <a:rPr lang="ru-RU" sz="2400" b="1" dirty="0" smtClean="0">
                <a:solidFill>
                  <a:srgbClr val="002060"/>
                </a:solidFill>
                <a:latin typeface="Times New Roman" pitchFamily="18" charset="0"/>
                <a:cs typeface="Times New Roman" pitchFamily="18" charset="0"/>
              </a:rPr>
              <a:t>В ДОУ работают 4 группы кратковременного пребывания.</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Родители получают своевременные консультации по воспитанию и развитию детей от специалистов</a:t>
            </a:r>
            <a:endParaRPr lang="ru-RU" sz="2400" b="1" dirty="0">
              <a:solidFill>
                <a:srgbClr val="002060"/>
              </a:solidFill>
              <a:latin typeface="Times New Roman" pitchFamily="18" charset="0"/>
              <a:cs typeface="Times New Roman" pitchFamily="18" charset="0"/>
            </a:endParaRPr>
          </a:p>
        </p:txBody>
      </p:sp>
      <p:pic>
        <p:nvPicPr>
          <p:cNvPr id="5" name="Рисунок 4" descr="C:\Users\Borisenko\Desktop\ФОТО Будь здоров\20170322_110820.jpg"/>
          <p:cNvPicPr/>
          <p:nvPr/>
        </p:nvPicPr>
        <p:blipFill>
          <a:blip r:embed="rId2" cstate="print"/>
          <a:srcRect/>
          <a:stretch>
            <a:fillRect/>
          </a:stretch>
        </p:blipFill>
        <p:spPr bwMode="auto">
          <a:xfrm>
            <a:off x="714348" y="1285860"/>
            <a:ext cx="2740025" cy="2055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Borisenko\Desktop\для И.И\IMG_20190405_080726.jpg"/>
          <p:cNvPicPr/>
          <p:nvPr/>
        </p:nvPicPr>
        <p:blipFill>
          <a:blip r:embed="rId3" cstate="print"/>
          <a:srcRect t="16176" r="14510"/>
          <a:stretch>
            <a:fillRect/>
          </a:stretch>
        </p:blipFill>
        <p:spPr bwMode="auto">
          <a:xfrm>
            <a:off x="4000496" y="1285860"/>
            <a:ext cx="1800225" cy="2353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esktop\для И.И\IMG_20190405_082446.jpg"/>
          <p:cNvPicPr/>
          <p:nvPr/>
        </p:nvPicPr>
        <p:blipFill>
          <a:blip r:embed="rId4" cstate="print"/>
          <a:srcRect t="43127"/>
          <a:stretch>
            <a:fillRect/>
          </a:stretch>
        </p:blipFill>
        <p:spPr bwMode="auto">
          <a:xfrm>
            <a:off x="857224" y="4000504"/>
            <a:ext cx="2857520" cy="1938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Borisenko\Desktop\День безопасности\IMG-20220906-WA0056.jpg"/>
          <p:cNvPicPr/>
          <p:nvPr/>
        </p:nvPicPr>
        <p:blipFill>
          <a:blip r:embed="rId5" cstate="print"/>
          <a:srcRect/>
          <a:stretch>
            <a:fillRect/>
          </a:stretch>
        </p:blipFill>
        <p:spPr bwMode="auto">
          <a:xfrm>
            <a:off x="6715140" y="1285860"/>
            <a:ext cx="1857388"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C:\Users\Наталья\Desktop\Борисенко\ПДД\DSCN4386.JPG"/>
          <p:cNvPicPr>
            <a:picLocks noChangeAspect="1" noChangeArrowheads="1"/>
          </p:cNvPicPr>
          <p:nvPr/>
        </p:nvPicPr>
        <p:blipFill>
          <a:blip r:embed="rId6" cstate="print"/>
          <a:srcRect/>
          <a:stretch>
            <a:fillRect/>
          </a:stretch>
        </p:blipFill>
        <p:spPr bwMode="auto">
          <a:xfrm>
            <a:off x="5786446" y="4000504"/>
            <a:ext cx="2855389" cy="1922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143372" y="4071942"/>
            <a:ext cx="1351503" cy="1929007"/>
          </a:xfrm>
          <a:prstGeom prst="rect">
            <a:avLst/>
          </a:prstGeom>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2256541"/>
            <a:ext cx="7210538" cy="1244467"/>
          </a:xfrm>
        </p:spPr>
        <p:txBody>
          <a:bodyPr>
            <a:normAutofit/>
          </a:bodyPr>
          <a:lstStyle/>
          <a:p>
            <a:r>
              <a:rPr lang="ru-RU" sz="2400" b="1" dirty="0" smtClean="0">
                <a:solidFill>
                  <a:srgbClr val="002060"/>
                </a:solidFill>
                <a:latin typeface="Times New Roman" pitchFamily="18" charset="0"/>
                <a:cs typeface="Times New Roman" pitchFamily="18" charset="0"/>
              </a:rPr>
              <a:t>Совместный с родителями проект – </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«Пасха дома и в саду»</a:t>
            </a:r>
            <a:endParaRPr lang="ru-RU" sz="2400" b="1" dirty="0">
              <a:solidFill>
                <a:schemeClr val="accent5">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714876" y="214290"/>
            <a:ext cx="2156691" cy="2052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143768" y="189898"/>
            <a:ext cx="1793669" cy="2052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611"/>
          <a:stretch/>
        </p:blipFill>
        <p:spPr bwMode="auto">
          <a:xfrm>
            <a:off x="285720" y="223588"/>
            <a:ext cx="1857388" cy="2052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2428860" y="214290"/>
            <a:ext cx="2117964" cy="2060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Рисунок 1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645" r="11242" b="7892"/>
          <a:stretch/>
        </p:blipFill>
        <p:spPr>
          <a:xfrm>
            <a:off x="3929058" y="4000504"/>
            <a:ext cx="1763687" cy="2106632"/>
          </a:xfrm>
          <a:prstGeom prst="rect">
            <a:avLst/>
          </a:prstGeom>
        </p:spPr>
      </p:pic>
      <p:pic>
        <p:nvPicPr>
          <p:cNvPr id="14" name="Рисунок 13" descr="C:\Users\Borisenko\Desktop\апрель-май фото\WhatsApp Image 2022-04-25 at 14.15.47 (1).jpeg"/>
          <p:cNvPicPr/>
          <p:nvPr/>
        </p:nvPicPr>
        <p:blipFill>
          <a:blip r:embed="rId7"/>
          <a:srcRect r="5077"/>
          <a:stretch>
            <a:fillRect/>
          </a:stretch>
        </p:blipFill>
        <p:spPr bwMode="auto">
          <a:xfrm>
            <a:off x="428596" y="3071810"/>
            <a:ext cx="3286148"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C:\Users\Borisenko\Desktop\апрель-май фото\WhatsApp Image 2022-04-25 at 14.07.56 (2).jpeg"/>
          <p:cNvPicPr/>
          <p:nvPr/>
        </p:nvPicPr>
        <p:blipFill>
          <a:blip r:embed="rId8" cstate="print"/>
          <a:srcRect/>
          <a:stretch>
            <a:fillRect/>
          </a:stretch>
        </p:blipFill>
        <p:spPr bwMode="auto">
          <a:xfrm>
            <a:off x="6000760" y="3429000"/>
            <a:ext cx="2326484"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83900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29718" cy="980728"/>
          </a:xfrm>
        </p:spPr>
        <p:txBody>
          <a:bodyPr>
            <a:normAutofit/>
          </a:bodyPr>
          <a:lstStyle/>
          <a:p>
            <a:r>
              <a:rPr lang="ru-RU" sz="2400" b="1" dirty="0" smtClean="0">
                <a:solidFill>
                  <a:srgbClr val="002060"/>
                </a:solidFill>
                <a:latin typeface="Times New Roman" pitchFamily="18" charset="0"/>
                <a:cs typeface="Times New Roman" pitchFamily="18" charset="0"/>
              </a:rPr>
              <a:t>Совместная акция «Я помню, я горжусь!»</a:t>
            </a:r>
            <a:endParaRPr lang="ru-RU" sz="2400" b="1" dirty="0">
              <a:solidFill>
                <a:srgbClr val="002060"/>
              </a:solidFill>
              <a:latin typeface="Times New Roman" pitchFamily="18" charset="0"/>
              <a:cs typeface="Times New Roman" pitchFamily="18" charset="0"/>
            </a:endParaRPr>
          </a:p>
        </p:txBody>
      </p:sp>
      <p:pic>
        <p:nvPicPr>
          <p:cNvPr id="4" name="Рисунок 3" descr="C:\Users\Borisenko\Desktop\апрель-май фото\Новая папка (2)\WhatsApp Image 2022-05-04 at 08.36.13.jpeg"/>
          <p:cNvPicPr/>
          <p:nvPr/>
        </p:nvPicPr>
        <p:blipFill>
          <a:blip r:embed="rId2" cstate="print"/>
          <a:srcRect/>
          <a:stretch>
            <a:fillRect/>
          </a:stretch>
        </p:blipFill>
        <p:spPr bwMode="auto">
          <a:xfrm>
            <a:off x="714348" y="857232"/>
            <a:ext cx="2571768"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C:\Users\Borisenko\Desktop\апрель-май фото\Новая папка (2)\WhatsApp Image 2022-05-04 at 08.38.11.jpeg"/>
          <p:cNvPicPr/>
          <p:nvPr/>
        </p:nvPicPr>
        <p:blipFill>
          <a:blip r:embed="rId3" cstate="print"/>
          <a:srcRect/>
          <a:stretch>
            <a:fillRect/>
          </a:stretch>
        </p:blipFill>
        <p:spPr bwMode="auto">
          <a:xfrm>
            <a:off x="3857620" y="857232"/>
            <a:ext cx="2676540"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C:\Users\Borisenko\Desktop\апрель-май фото\Новая папка (2)\WhatsApp Image 2022-05-05 at 09.55.49 — копия (2).jpeg"/>
          <p:cNvPicPr/>
          <p:nvPr/>
        </p:nvPicPr>
        <p:blipFill>
          <a:blip r:embed="rId4"/>
          <a:srcRect/>
          <a:stretch>
            <a:fillRect/>
          </a:stretch>
        </p:blipFill>
        <p:spPr bwMode="auto">
          <a:xfrm>
            <a:off x="214282" y="3071810"/>
            <a:ext cx="2143140"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Borisenko\Desktop\апрель-май фото\Новая папка (2)\WhatsApp Image 2022-05-04 at 08.37.05.jpeg"/>
          <p:cNvPicPr/>
          <p:nvPr/>
        </p:nvPicPr>
        <p:blipFill>
          <a:blip r:embed="rId5" cstate="print"/>
          <a:srcRect/>
          <a:stretch>
            <a:fillRect/>
          </a:stretch>
        </p:blipFill>
        <p:spPr bwMode="auto">
          <a:xfrm>
            <a:off x="2571736" y="3071810"/>
            <a:ext cx="2095500"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esktop\апрель-май фото\Новая папка (2)\WhatsApp Image 2022-05-04 at 08.36.39.jpeg"/>
          <p:cNvPicPr/>
          <p:nvPr/>
        </p:nvPicPr>
        <p:blipFill>
          <a:blip r:embed="rId6" cstate="print"/>
          <a:srcRect/>
          <a:stretch>
            <a:fillRect/>
          </a:stretch>
        </p:blipFill>
        <p:spPr bwMode="auto">
          <a:xfrm>
            <a:off x="4857752" y="3071810"/>
            <a:ext cx="2071702" cy="2068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Borisenko\Desktop\апрель-май фото\Новая папка (2)\WhatsApp Image 2022-05-04 at 08.35.49.jpeg"/>
          <p:cNvPicPr/>
          <p:nvPr/>
        </p:nvPicPr>
        <p:blipFill>
          <a:blip r:embed="rId7" cstate="print"/>
          <a:srcRect/>
          <a:stretch>
            <a:fillRect/>
          </a:stretch>
        </p:blipFill>
        <p:spPr bwMode="auto">
          <a:xfrm>
            <a:off x="7072330" y="785794"/>
            <a:ext cx="1662714" cy="2193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Borisenko\Desktop\апрель-май фото\Новая папка (2)\WhatsApp Image 2022-05-04 at 08.38.46.jpeg"/>
          <p:cNvPicPr/>
          <p:nvPr/>
        </p:nvPicPr>
        <p:blipFill>
          <a:blip r:embed="rId8"/>
          <a:srcRect/>
          <a:stretch>
            <a:fillRect/>
          </a:stretch>
        </p:blipFill>
        <p:spPr bwMode="auto">
          <a:xfrm>
            <a:off x="7215206" y="3143248"/>
            <a:ext cx="1417087"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480"/>
            <a:ext cx="9144000" cy="357190"/>
          </a:xfrm>
        </p:spPr>
        <p:txBody>
          <a:bodyPr>
            <a:normAutofit fontScale="90000"/>
          </a:bodyPr>
          <a:lstStyle/>
          <a:p>
            <a:r>
              <a:rPr lang="ru-RU" sz="2400" b="1" dirty="0" smtClean="0">
                <a:solidFill>
                  <a:srgbClr val="002060"/>
                </a:solidFill>
                <a:latin typeface="Times New Roman" pitchFamily="18" charset="0"/>
                <a:cs typeface="Times New Roman" pitchFamily="18" charset="0"/>
              </a:rPr>
              <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Участие родителей в общерайонных мероприятиях</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Конкурс Эко-костюмов</a:t>
            </a:r>
            <a:endParaRPr lang="ru-RU" sz="2400" b="1" dirty="0">
              <a:solidFill>
                <a:srgbClr val="002060"/>
              </a:solidFill>
              <a:latin typeface="Times New Roman" pitchFamily="18" charset="0"/>
              <a:cs typeface="Times New Roman" pitchFamily="18" charset="0"/>
            </a:endParaRPr>
          </a:p>
        </p:txBody>
      </p:sp>
      <p:pic>
        <p:nvPicPr>
          <p:cNvPr id="4" name="Picture 1" descr="H:\конференция в славянске\семинар славянск фото\image.jpg"/>
          <p:cNvPicPr>
            <a:picLocks noChangeAspect="1" noChangeArrowheads="1"/>
          </p:cNvPicPr>
          <p:nvPr/>
        </p:nvPicPr>
        <p:blipFill>
          <a:blip r:embed="rId2" cstate="print"/>
          <a:srcRect/>
          <a:stretch>
            <a:fillRect/>
          </a:stretch>
        </p:blipFill>
        <p:spPr bwMode="auto">
          <a:xfrm>
            <a:off x="357158" y="1214421"/>
            <a:ext cx="2571768" cy="342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F:\Экология\IMG-20190919-WA0011.jpg"/>
          <p:cNvPicPr/>
          <p:nvPr/>
        </p:nvPicPr>
        <p:blipFill>
          <a:blip r:embed="rId3" cstate="print"/>
          <a:srcRect/>
          <a:stretch>
            <a:fillRect/>
          </a:stretch>
        </p:blipFill>
        <p:spPr bwMode="auto">
          <a:xfrm>
            <a:off x="3357554" y="2000240"/>
            <a:ext cx="2428892"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F:\Экология\IMG-20190919-WA0000.jpg"/>
          <p:cNvPicPr/>
          <p:nvPr/>
        </p:nvPicPr>
        <p:blipFill>
          <a:blip r:embed="rId4" cstate="print"/>
          <a:srcRect/>
          <a:stretch>
            <a:fillRect/>
          </a:stretch>
        </p:blipFill>
        <p:spPr bwMode="auto">
          <a:xfrm flipH="1">
            <a:off x="6143636" y="1357298"/>
            <a:ext cx="2643206"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643306" y="5429264"/>
            <a:ext cx="1862420" cy="1237361"/>
          </a:xfrm>
          <a:prstGeom prst="rect">
            <a:avLst/>
          </a:prstGeom>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Рисунок 2"/>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357554" y="3714752"/>
            <a:ext cx="2071702"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3000364" y="1785926"/>
            <a:ext cx="3286148" cy="646331"/>
          </a:xfrm>
          <a:prstGeom prst="rect">
            <a:avLst/>
          </a:prstGeom>
        </p:spPr>
        <p:txBody>
          <a:bodyPr wrap="square">
            <a:spAutoFit/>
          </a:bodyPr>
          <a:lstStyle/>
          <a:p>
            <a:pPr algn="ctr"/>
            <a:r>
              <a:rPr lang="ru-RU" b="1" i="1" dirty="0" smtClean="0">
                <a:solidFill>
                  <a:srgbClr val="002060"/>
                </a:solidFill>
                <a:latin typeface="Times New Roman" pitchFamily="18" charset="0"/>
                <a:cs typeface="Times New Roman" pitchFamily="18" charset="0"/>
              </a:rPr>
              <a:t>Совместные </a:t>
            </a:r>
          </a:p>
          <a:p>
            <a:pPr algn="ctr"/>
            <a:r>
              <a:rPr lang="ru-RU" b="1" i="1" dirty="0" smtClean="0">
                <a:solidFill>
                  <a:srgbClr val="002060"/>
                </a:solidFill>
                <a:latin typeface="Times New Roman" pitchFamily="18" charset="0"/>
                <a:cs typeface="Times New Roman" pitchFamily="18" charset="0"/>
              </a:rPr>
              <a:t>праздники</a:t>
            </a:r>
            <a:endParaRPr lang="ru-RU" i="1" dirty="0"/>
          </a:p>
        </p:txBody>
      </p:sp>
      <p:sp>
        <p:nvSpPr>
          <p:cNvPr id="11" name="Прямоугольник 10"/>
          <p:cNvSpPr/>
          <p:nvPr/>
        </p:nvSpPr>
        <p:spPr>
          <a:xfrm>
            <a:off x="642910" y="357166"/>
            <a:ext cx="8001056" cy="923330"/>
          </a:xfrm>
          <a:prstGeom prst="rect">
            <a:avLst/>
          </a:prstGeom>
        </p:spPr>
        <p:txBody>
          <a:bodyPr wrap="square">
            <a:spAutoFit/>
          </a:bodyPr>
          <a:lstStyle/>
          <a:p>
            <a:pPr indent="457200" algn="ctr">
              <a:spcAft>
                <a:spcPts val="0"/>
              </a:spcAft>
            </a:pPr>
            <a:r>
              <a:rPr lang="ru-RU" b="1" dirty="0" smtClean="0">
                <a:solidFill>
                  <a:srgbClr val="002060"/>
                </a:solidFill>
                <a:latin typeface="Times New Roman"/>
                <a:ea typeface="Calibri"/>
              </a:rPr>
              <a:t>Без родительского участия процесс воспитания невозможен, или, по крайней мере, неполноценен. Поэтому особое внимание должно уделяться внедрению новых нетрадиционных форм сотрудничества</a:t>
            </a:r>
          </a:p>
        </p:txBody>
      </p:sp>
      <p:pic>
        <p:nvPicPr>
          <p:cNvPr id="12" name="Рисунок 11" descr="C:\Users\Borisenko\Desktop\22-23 учебный год\Фото для клипа Работа с родителями\DSCN5000.JPG"/>
          <p:cNvPicPr/>
          <p:nvPr/>
        </p:nvPicPr>
        <p:blipFill>
          <a:blip r:embed="rId3" cstate="print"/>
          <a:srcRect/>
          <a:stretch>
            <a:fillRect/>
          </a:stretch>
        </p:blipFill>
        <p:spPr bwMode="auto">
          <a:xfrm>
            <a:off x="357158" y="1571612"/>
            <a:ext cx="2928958"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descr="C:\Users\Borisenko\Desktop\22-23 учебный год\Фото для клипа Работа с родителями\DSC07020.JPG"/>
          <p:cNvPicPr/>
          <p:nvPr/>
        </p:nvPicPr>
        <p:blipFill>
          <a:blip r:embed="rId4" cstate="print"/>
          <a:srcRect/>
          <a:stretch>
            <a:fillRect/>
          </a:stretch>
        </p:blipFill>
        <p:spPr bwMode="auto">
          <a:xfrm>
            <a:off x="5715008" y="1643050"/>
            <a:ext cx="3122965"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31063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Прямоугольник 9"/>
          <p:cNvSpPr/>
          <p:nvPr/>
        </p:nvSpPr>
        <p:spPr>
          <a:xfrm>
            <a:off x="3071802" y="1357298"/>
            <a:ext cx="3643338" cy="369332"/>
          </a:xfrm>
          <a:prstGeom prst="rect">
            <a:avLst/>
          </a:prstGeom>
        </p:spPr>
        <p:txBody>
          <a:bodyPr wrap="square">
            <a:spAutoFit/>
          </a:bodyPr>
          <a:lstStyle/>
          <a:p>
            <a:r>
              <a:rPr lang="ru-RU" b="1" i="1" dirty="0" smtClean="0">
                <a:solidFill>
                  <a:srgbClr val="002060"/>
                </a:solidFill>
                <a:latin typeface="Times New Roman" pitchFamily="18" charset="0"/>
                <a:cs typeface="Times New Roman" pitchFamily="18" charset="0"/>
              </a:rPr>
              <a:t>Совместные субботники</a:t>
            </a:r>
            <a:endParaRPr lang="ru-RU" i="1" dirty="0"/>
          </a:p>
        </p:txBody>
      </p:sp>
      <p:sp>
        <p:nvSpPr>
          <p:cNvPr id="11" name="Прямоугольник 10"/>
          <p:cNvSpPr/>
          <p:nvPr/>
        </p:nvSpPr>
        <p:spPr>
          <a:xfrm>
            <a:off x="642910" y="357166"/>
            <a:ext cx="8001056" cy="923330"/>
          </a:xfrm>
          <a:prstGeom prst="rect">
            <a:avLst/>
          </a:prstGeom>
        </p:spPr>
        <p:txBody>
          <a:bodyPr wrap="square">
            <a:spAutoFit/>
          </a:bodyPr>
          <a:lstStyle/>
          <a:p>
            <a:pPr indent="457200" algn="ctr">
              <a:spcAft>
                <a:spcPts val="0"/>
              </a:spcAft>
            </a:pPr>
            <a:r>
              <a:rPr lang="ru-RU" b="1" dirty="0" smtClean="0">
                <a:solidFill>
                  <a:srgbClr val="002060"/>
                </a:solidFill>
                <a:latin typeface="Times New Roman"/>
                <a:ea typeface="Calibri"/>
              </a:rPr>
              <a:t>Опыт работы показал, что  позиция родителей как воспитателей стала более гибкой. Теперь они себя ощущают более компетентными в воспитании детей. </a:t>
            </a:r>
            <a:endParaRPr lang="ru-RU" b="1" i="1" dirty="0">
              <a:solidFill>
                <a:srgbClr val="002060"/>
              </a:solidFill>
              <a:latin typeface="Times New Roman"/>
              <a:ea typeface="Calibri"/>
            </a:endParaRPr>
          </a:p>
        </p:txBody>
      </p:sp>
      <p:pic>
        <p:nvPicPr>
          <p:cNvPr id="13" name="Рисунок 12" descr="C:\Users\Borisenko\Desktop\ФОТКИ!\IMG-20220427-WA0063.jpg"/>
          <p:cNvPicPr/>
          <p:nvPr/>
        </p:nvPicPr>
        <p:blipFill>
          <a:blip r:embed="rId2" cstate="print"/>
          <a:srcRect/>
          <a:stretch>
            <a:fillRect/>
          </a:stretch>
        </p:blipFill>
        <p:spPr bwMode="auto">
          <a:xfrm>
            <a:off x="214282" y="1714488"/>
            <a:ext cx="3200400"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C:\Users\Borisenko\Desktop\ФОТКИ!\IMG_20220427_104000.jpg"/>
          <p:cNvPicPr/>
          <p:nvPr/>
        </p:nvPicPr>
        <p:blipFill>
          <a:blip r:embed="rId3" cstate="print"/>
          <a:srcRect/>
          <a:stretch>
            <a:fillRect/>
          </a:stretch>
        </p:blipFill>
        <p:spPr bwMode="auto">
          <a:xfrm>
            <a:off x="500034" y="3857628"/>
            <a:ext cx="3214710"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C:\Users\Borisenko\Desktop\ФОТКИ!\IMG-20210623-WA0048.jpg"/>
          <p:cNvPicPr/>
          <p:nvPr/>
        </p:nvPicPr>
        <p:blipFill>
          <a:blip r:embed="rId4" cstate="print"/>
          <a:srcRect/>
          <a:stretch>
            <a:fillRect/>
          </a:stretch>
        </p:blipFill>
        <p:spPr bwMode="auto">
          <a:xfrm>
            <a:off x="5429256" y="1714488"/>
            <a:ext cx="3286125" cy="1848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descr="C:\Users\Borisenko\Desktop\ФОТКИ!\IMG-20220427-WA0067.jpg"/>
          <p:cNvPicPr/>
          <p:nvPr/>
        </p:nvPicPr>
        <p:blipFill>
          <a:blip r:embed="rId5" cstate="print"/>
          <a:srcRect/>
          <a:stretch>
            <a:fillRect/>
          </a:stretch>
        </p:blipFill>
        <p:spPr bwMode="auto">
          <a:xfrm>
            <a:off x="5429256" y="4000504"/>
            <a:ext cx="3286148"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31063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1214414" y="357166"/>
            <a:ext cx="7750074" cy="5715040"/>
          </a:xfrm>
        </p:spPr>
        <p:txBody>
          <a:bodyPr>
            <a:noAutofit/>
          </a:bodyPr>
          <a:lstStyle/>
          <a:p>
            <a:pPr indent="359410">
              <a:lnSpc>
                <a:spcPct val="111000"/>
              </a:lnSpc>
              <a:spcAft>
                <a:spcPts val="55"/>
              </a:spcAft>
            </a:pPr>
            <a:r>
              <a:rPr lang="ru-RU" sz="2000" b="1" dirty="0" smtClean="0">
                <a:solidFill>
                  <a:schemeClr val="accent5">
                    <a:lumMod val="75000"/>
                  </a:schemeClr>
                </a:solidFill>
                <a:latin typeface="Times New Roman" pitchFamily="18" charset="0"/>
                <a:ea typeface="Times New Roman" pitchFamily="18" charset="0"/>
                <a:cs typeface="Times New Roman" pitchFamily="18" charset="0"/>
              </a:rPr>
              <a:t> </a:t>
            </a:r>
            <a: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нашем учреждении работа с семьями строится по трем направлениям - </a:t>
            </a:r>
            <a:r>
              <a:rPr lang="ru-RU" sz="2000" b="1" dirty="0" smtClean="0">
                <a:solidFill>
                  <a:srgbClr val="002060"/>
                </a:solidFill>
                <a:latin typeface="Times New Roman" pitchFamily="18" charset="0"/>
                <a:cs typeface="Times New Roman" pitchFamily="18" charset="0"/>
              </a:rPr>
              <a:t>Родители – дети – педагоги                                      </a:t>
            </a:r>
            <a:br>
              <a:rPr lang="ru-RU" sz="2000" b="1" dirty="0" smtClean="0">
                <a:solidFill>
                  <a:srgbClr val="002060"/>
                </a:solidFill>
                <a:latin typeface="Times New Roman" pitchFamily="18" charset="0"/>
                <a:cs typeface="Times New Roman" pitchFamily="18" charset="0"/>
              </a:rPr>
            </a:br>
            <a:r>
              <a:rPr lang="ru-RU" sz="2000" b="1" dirty="0" smtClean="0">
                <a:solidFill>
                  <a:srgbClr val="002060"/>
                </a:solidFill>
                <a:latin typeface="Times New Roman" pitchFamily="18" charset="0"/>
                <a:ea typeface="Times New Roman" pitchFamily="18" charset="0"/>
                <a:cs typeface="Times New Roman" pitchFamily="18" charset="0"/>
              </a:rPr>
              <a:t> </a:t>
            </a:r>
            <a: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Работа с родителями организуется в разных формах: круглые столы, анкетирования, родительские собрания, консультации буклеты, листовки, заседания родительского комитета, попечительского совета для эффективного взаимодействия родителей с детьми.</a:t>
            </a:r>
            <a:b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 целью повышения психолого-педагогической компетенции 	родителей (законных представителей) воспитанников педагогом-психологом, воспитателями проводится разнообразная работа: групповые консультации, размещение информации на информационных стендах для родителей, на сайте детского сада, выступления на родительских собраниях. Все (100%) родители (законные представители) воспитанников охвачены профилактической работой. </a:t>
            </a:r>
            <a:b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ru-RU" sz="18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r>
            <a:br>
              <a:rPr lang="ru-RU" sz="18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br>
            <a:endParaRPr lang="ru-RU" sz="1800" dirty="0">
              <a:solidFill>
                <a:schemeClr val="accent5">
                  <a:lumMod val="50000"/>
                </a:schemeClr>
              </a:solidFill>
            </a:endParaRPr>
          </a:p>
        </p:txBody>
      </p:sp>
    </p:spTree>
    <p:extLst>
      <p:ext uri="{BB962C8B-B14F-4D97-AF65-F5344CB8AC3E}">
        <p14:creationId xmlns:p14="http://schemas.microsoft.com/office/powerpoint/2010/main" xmlns="" val="550339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 name="Прямоугольник 10"/>
          <p:cNvSpPr/>
          <p:nvPr/>
        </p:nvSpPr>
        <p:spPr>
          <a:xfrm>
            <a:off x="642910" y="285728"/>
            <a:ext cx="8001056" cy="923330"/>
          </a:xfrm>
          <a:prstGeom prst="rect">
            <a:avLst/>
          </a:prstGeom>
        </p:spPr>
        <p:txBody>
          <a:bodyPr wrap="square">
            <a:spAutoFit/>
          </a:bodyPr>
          <a:lstStyle/>
          <a:p>
            <a:pPr indent="457200" algn="ctr">
              <a:spcAft>
                <a:spcPts val="0"/>
              </a:spcAft>
            </a:pPr>
            <a:r>
              <a:rPr lang="ru-RU" b="1" dirty="0" smtClean="0">
                <a:solidFill>
                  <a:srgbClr val="002060"/>
                </a:solidFill>
                <a:latin typeface="Times New Roman"/>
                <a:ea typeface="Calibri"/>
              </a:rPr>
              <a:t>Организация взаимодействия с семьей – работа трудная, не имеющая готовых технологий и рецептов, но на наш взгляд мы справились с поставленной целью.</a:t>
            </a:r>
            <a:endParaRPr lang="ru-RU" b="1" i="1" dirty="0">
              <a:solidFill>
                <a:srgbClr val="002060"/>
              </a:solidFill>
              <a:latin typeface="Times New Roman"/>
              <a:ea typeface="Calibri"/>
            </a:endParaRPr>
          </a:p>
        </p:txBody>
      </p:sp>
      <p:pic>
        <p:nvPicPr>
          <p:cNvPr id="13" name="Рисунок 12" descr="C:\Users\Borisenko\Desktop\ФОТКИ конкурс\фото на конкурс\IMG-20190214-WA0014.jpg"/>
          <p:cNvPicPr/>
          <p:nvPr/>
        </p:nvPicPr>
        <p:blipFill>
          <a:blip r:embed="rId2" cstate="print"/>
          <a:srcRect/>
          <a:stretch>
            <a:fillRect/>
          </a:stretch>
        </p:blipFill>
        <p:spPr bwMode="auto">
          <a:xfrm>
            <a:off x="642910" y="1357298"/>
            <a:ext cx="3048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C:\Users\Borisenko\Desktop\ФОТКИ конкурс\фото на конкурс\IMG-20190207-WA0022.jpg"/>
          <p:cNvPicPr/>
          <p:nvPr/>
        </p:nvPicPr>
        <p:blipFill>
          <a:blip r:embed="rId3" cstate="print"/>
          <a:srcRect/>
          <a:stretch>
            <a:fillRect/>
          </a:stretch>
        </p:blipFill>
        <p:spPr bwMode="auto">
          <a:xfrm>
            <a:off x="5357818" y="1357298"/>
            <a:ext cx="3009900" cy="2257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C:\Users\Borisenko\Desktop\ФОТКИ конкурс\фото на конкурс\IMG-20190207-WA0013.jpg"/>
          <p:cNvPicPr/>
          <p:nvPr/>
        </p:nvPicPr>
        <p:blipFill>
          <a:blip r:embed="rId4"/>
          <a:srcRect/>
          <a:stretch>
            <a:fillRect/>
          </a:stretch>
        </p:blipFill>
        <p:spPr bwMode="auto">
          <a:xfrm>
            <a:off x="2857488" y="4000504"/>
            <a:ext cx="3159126"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31063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050" y="785794"/>
            <a:ext cx="8568286" cy="4500593"/>
          </a:xfrm>
        </p:spPr>
        <p:txBody>
          <a:bodyPr>
            <a:normAutofit fontScale="90000"/>
          </a:bodyPr>
          <a:lstStyle/>
          <a:p>
            <a:r>
              <a:rPr lang="ru-RU" sz="2200" dirty="0" smtClean="0">
                <a:latin typeface="Times New Roman" pitchFamily="18" charset="0"/>
                <a:cs typeface="Times New Roman" pitchFamily="18" charset="0"/>
              </a:rPr>
              <a:t>В </a:t>
            </a:r>
            <a:r>
              <a:rPr lang="ru-RU" sz="2200" b="1" dirty="0" smtClean="0">
                <a:latin typeface="Times New Roman" pitchFamily="18" charset="0"/>
                <a:cs typeface="Times New Roman" pitchFamily="18" charset="0"/>
              </a:rPr>
              <a:t>нашем ДОУ, </a:t>
            </a:r>
            <a:r>
              <a:rPr lang="ru-RU" sz="2200" dirty="0" smtClean="0">
                <a:latin typeface="Times New Roman" pitchFamily="18" charset="0"/>
                <a:cs typeface="Times New Roman" pitchFamily="18" charset="0"/>
              </a:rPr>
              <a:t>на официальном сайте в сети «Интернет» </a:t>
            </a:r>
            <a:r>
              <a:rPr lang="ru-RU" sz="2200" u="sng" dirty="0" smtClean="0">
                <a:latin typeface="Times New Roman" pitchFamily="18" charset="0"/>
                <a:cs typeface="Times New Roman" pitchFamily="18" charset="0"/>
                <a:hlinkClick r:id="rId2"/>
              </a:rPr>
              <a:t>http://www.сонлышко.рф/</a:t>
            </a:r>
            <a:r>
              <a:rPr lang="ru-RU" sz="2200" dirty="0" smtClean="0">
                <a:latin typeface="Times New Roman" pitchFamily="18" charset="0"/>
                <a:cs typeface="Times New Roman" pitchFamily="18" charset="0"/>
              </a:rPr>
              <a:t>,  было проведено анкетирование родителей (законных представителей) по удовлетворенности качеством образовательных услуг. </a:t>
            </a:r>
            <a:br>
              <a:rPr lang="ru-RU" sz="2200" dirty="0" smtClean="0">
                <a:latin typeface="Times New Roman" pitchFamily="18" charset="0"/>
                <a:cs typeface="Times New Roman" pitchFamily="18" charset="0"/>
              </a:rPr>
            </a:br>
            <a:r>
              <a:rPr lang="ru-RU" sz="2200" b="1" u="sng" dirty="0" smtClean="0">
                <a:latin typeface="Times New Roman" pitchFamily="18" charset="0"/>
                <a:cs typeface="Times New Roman" pitchFamily="18" charset="0"/>
              </a:rPr>
              <a:t>Основная цель анкетирования:</a:t>
            </a:r>
            <a:r>
              <a:rPr lang="ru-RU" sz="2200" dirty="0" smtClean="0">
                <a:latin typeface="Times New Roman" pitchFamily="18" charset="0"/>
                <a:cs typeface="Times New Roman" pitchFamily="18" charset="0"/>
              </a:rPr>
              <a:t> выявить степень удовлетворённости потребителя качеством предоставляемых образовательных услуг в ДОУ. В анкетировании участвовали 46 респондентов из числа родителей, что составляет 22% от общего числа детей, посещающих  ДОУ. </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     Родителям (законным представителям) было предложено ответить на двадцать два  вопроса анкеты по трем критериям. При этом количество выборов по каждому вопросу не было ограничено, то есть в одном вопросе присутствовало несколько вариантов ответов. В базовом анкетировании по изучению мнения населения о качестве образовательных услуг по реализации основных общеобразовательных программ дошкольного образования, оказываемых муниципальными учреждениями МО Калининский район в  </a:t>
            </a:r>
            <a:r>
              <a:rPr lang="ru-RU" sz="2200" b="1" dirty="0" smtClean="0">
                <a:latin typeface="Times New Roman" pitchFamily="18" charset="0"/>
                <a:cs typeface="Times New Roman" pitchFamily="18" charset="0"/>
              </a:rPr>
              <a:t>МАДОУ-д/с №10  ст. Старовеличковской </a:t>
            </a:r>
            <a:r>
              <a:rPr lang="ru-RU" sz="2200" dirty="0" smtClean="0">
                <a:latin typeface="Times New Roman" pitchFamily="18" charset="0"/>
                <a:cs typeface="Times New Roman" pitchFamily="18" charset="0"/>
              </a:rPr>
              <a:t>получились следующие результаты:</a:t>
            </a:r>
            <a:r>
              <a:rPr lang="ru-RU" sz="2400" dirty="0" smtClean="0"/>
              <a:t/>
            </a:r>
            <a:br>
              <a:rPr lang="ru-RU" sz="2400" dirty="0" smtClean="0"/>
            </a:br>
            <a:endParaRPr lang="ru-RU" sz="24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51657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3" y="571479"/>
            <a:ext cx="8393016" cy="769289"/>
          </a:xfrm>
        </p:spPr>
        <p:txBody>
          <a:bodyPr>
            <a:noAutofit/>
          </a:bodyPr>
          <a:lstStyle/>
          <a:p>
            <a:r>
              <a:rPr lang="ru-RU" sz="2400" b="1" u="sng" dirty="0" smtClean="0">
                <a:solidFill>
                  <a:srgbClr val="002060"/>
                </a:solidFill>
                <a:latin typeface="Times New Roman" pitchFamily="18" charset="0"/>
                <a:cs typeface="Times New Roman" pitchFamily="18" charset="0"/>
              </a:rPr>
              <a:t>ИТОГ: (К1+К2+К3):3= (97,8+95,7+97,8):3=97,1%</a:t>
            </a:r>
            <a:r>
              <a:rPr lang="ru-RU" sz="2400" dirty="0" smtClean="0">
                <a:solidFill>
                  <a:srgbClr val="002060"/>
                </a:solidFill>
                <a:latin typeface="Times New Roman" pitchFamily="18" charset="0"/>
                <a:cs typeface="Times New Roman" pitchFamily="18" charset="0"/>
              </a:rPr>
              <a:t/>
            </a:r>
            <a:br>
              <a:rPr lang="ru-RU" sz="2400" dirty="0" smtClean="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graphicFrame>
        <p:nvGraphicFramePr>
          <p:cNvPr id="3" name="Диаграмма 2"/>
          <p:cNvGraphicFramePr/>
          <p:nvPr/>
        </p:nvGraphicFramePr>
        <p:xfrm>
          <a:off x="714348" y="1571612"/>
          <a:ext cx="7286676" cy="3357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37878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642918"/>
            <a:ext cx="8643966" cy="5786478"/>
          </a:xfrm>
        </p:spPr>
        <p:txBody>
          <a:bodyPr>
            <a:normAutofit fontScale="90000"/>
          </a:bodyPr>
          <a:lstStyle/>
          <a:p>
            <a:r>
              <a:rPr lang="ru-RU" sz="2400" b="1" u="sng" dirty="0" smtClean="0">
                <a:solidFill>
                  <a:srgbClr val="002060"/>
                </a:solidFill>
                <a:latin typeface="Times New Roman" pitchFamily="18" charset="0"/>
                <a:cs typeface="Times New Roman" pitchFamily="18" charset="0"/>
              </a:rPr>
              <a:t>ВЫВОД:</a:t>
            </a:r>
            <a:r>
              <a:rPr lang="ru-RU" sz="2400" dirty="0" smtClean="0">
                <a:solidFill>
                  <a:srgbClr val="002060"/>
                </a:solidFill>
                <a:latin typeface="Times New Roman" pitchFamily="18" charset="0"/>
                <a:cs typeface="Times New Roman" pitchFamily="18" charset="0"/>
              </a:rPr>
              <a:t/>
            </a:r>
            <a:br>
              <a:rPr lang="ru-RU" sz="2400" dirty="0" smtClean="0">
                <a:solidFill>
                  <a:srgbClr val="002060"/>
                </a:solidFill>
                <a:latin typeface="Times New Roman" pitchFamily="18" charset="0"/>
                <a:cs typeface="Times New Roman" pitchFamily="18" charset="0"/>
              </a:rPr>
            </a:br>
            <a:r>
              <a:rPr lang="ru-RU" sz="2400" dirty="0" smtClean="0">
                <a:solidFill>
                  <a:srgbClr val="002060"/>
                </a:solidFill>
                <a:latin typeface="Times New Roman" pitchFamily="18" charset="0"/>
                <a:cs typeface="Times New Roman" pitchFamily="18" charset="0"/>
              </a:rPr>
              <a:t>      По результатам анкетирования, можно сделать следующие выводы. Родители (законные представители) в целом удовлетворены качеством информированности о работе детского сада, удовлетворены материально-техническим оснащением помещений (помещения дошкольного учреждения достаточно оборудованы для проведения организованной образовательной деятельности с детьми). Образовательная деятельность дошкольного учреждения соответствует требованиям законодательства в сфере образования и родители (законные представители) об этом информированы. Воспитательно-образовательный процесс в ДОУ организован на высоком уровне и соответствует современным требованиям. Родители (законные представители) полностью удовлетворены развитием, которое получает ребенок в детском саду. В детском саду работают квалифицированные и компетентные педагоги и специалисты. Родителей (законных представителей) в полной мере устраивает профессиональный уровень педагогов дошкольного учреждения. </a:t>
            </a:r>
            <a:r>
              <a:rPr lang="ru-RU" sz="2400" dirty="0" smtClean="0">
                <a:solidFill>
                  <a:srgbClr val="002060"/>
                </a:solidFill>
              </a:rPr>
              <a:t/>
            </a:r>
            <a:br>
              <a:rPr lang="ru-RU" sz="2400" dirty="0" smtClean="0">
                <a:solidFill>
                  <a:srgbClr val="002060"/>
                </a:solidFill>
              </a:rPr>
            </a:br>
            <a:r>
              <a:rPr lang="ru-RU" sz="2400" dirty="0" smtClean="0">
                <a:solidFill>
                  <a:srgbClr val="002060"/>
                </a:solidFill>
              </a:rPr>
              <a:t> </a:t>
            </a:r>
            <a:r>
              <a:rPr lang="ru-RU" sz="2400" dirty="0" smtClean="0"/>
              <a:t/>
            </a:r>
            <a:br>
              <a:rPr lang="ru-RU" sz="2400" dirty="0" smtClean="0"/>
            </a:br>
            <a:endParaRPr lang="ru-RU" sz="24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68673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15598" y="357166"/>
            <a:ext cx="8525993" cy="3503882"/>
          </a:xfrm>
        </p:spPr>
        <p:txBody>
          <a:bodyPr>
            <a:noAutofit/>
          </a:bodyPr>
          <a:lstStyle/>
          <a:p>
            <a:pPr lvl="0"/>
            <a:r>
              <a:rPr lang="ru-RU" sz="2400" dirty="0">
                <a:solidFill>
                  <a:srgbClr val="002060"/>
                </a:solidFill>
                <a:latin typeface="Times New Roman" pitchFamily="18" charset="0"/>
                <a:cs typeface="Times New Roman" pitchFamily="18" charset="0"/>
              </a:rPr>
              <a:t>Основная цель всех форм и видов взаимодействия ДОУ с семьёй </a:t>
            </a:r>
            <a:r>
              <a:rPr lang="ru-RU" sz="2400" dirty="0" smtClean="0">
                <a:solidFill>
                  <a:srgbClr val="002060"/>
                </a:solidFill>
                <a:latin typeface="Times New Roman" pitchFamily="18" charset="0"/>
                <a:cs typeface="Times New Roman" pitchFamily="18" charset="0"/>
              </a:rPr>
              <a:t>– это установление </a:t>
            </a:r>
            <a:r>
              <a:rPr lang="ru-RU" sz="2400" dirty="0">
                <a:solidFill>
                  <a:srgbClr val="002060"/>
                </a:solidFill>
                <a:latin typeface="Times New Roman" pitchFamily="18" charset="0"/>
                <a:cs typeface="Times New Roman" pitchFamily="18" charset="0"/>
              </a:rPr>
              <a:t>доверительных отношений между детьми, родителями и </a:t>
            </a:r>
            <a:r>
              <a:rPr lang="ru-RU" sz="2400" dirty="0" smtClean="0">
                <a:solidFill>
                  <a:srgbClr val="002060"/>
                </a:solidFill>
                <a:latin typeface="Times New Roman" pitchFamily="18" charset="0"/>
                <a:cs typeface="Times New Roman" pitchFamily="18" charset="0"/>
              </a:rPr>
              <a:t>педагогами; </a:t>
            </a:r>
            <a:r>
              <a:rPr lang="ru-RU" sz="2400" dirty="0">
                <a:solidFill>
                  <a:srgbClr val="002060"/>
                </a:solidFill>
                <a:latin typeface="Times New Roman" pitchFamily="18" charset="0"/>
                <a:cs typeface="Times New Roman" pitchFamily="18" charset="0"/>
              </a:rPr>
              <a:t>воспитание потребности делиться друг с другом своими проблемами  и совместно их решать. </a:t>
            </a:r>
            <a:endParaRPr lang="ru-RU" sz="2400" dirty="0" smtClean="0">
              <a:solidFill>
                <a:srgbClr val="002060"/>
              </a:solidFill>
              <a:latin typeface="Times New Roman" pitchFamily="18" charset="0"/>
              <a:cs typeface="Times New Roman" pitchFamily="18" charset="0"/>
            </a:endParaRPr>
          </a:p>
          <a:p>
            <a:endParaRPr lang="ru-RU" sz="2800" dirty="0">
              <a:latin typeface="Times New Roman" pitchFamily="18" charset="0"/>
              <a:cs typeface="Times New Roman" pitchFamily="18" charset="0"/>
            </a:endParaRPr>
          </a:p>
        </p:txBody>
      </p:sp>
      <p:pic>
        <p:nvPicPr>
          <p:cNvPr id="5" name="Рисунок 4" descr="C:\Users\Borisenko\Desktop\22-23 учебный год\Фото для клипа Работа с родителями\IMG-20180706-WA0011.jpg"/>
          <p:cNvPicPr/>
          <p:nvPr/>
        </p:nvPicPr>
        <p:blipFill>
          <a:blip r:embed="rId2"/>
          <a:srcRect/>
          <a:stretch>
            <a:fillRect/>
          </a:stretch>
        </p:blipFill>
        <p:spPr bwMode="auto">
          <a:xfrm>
            <a:off x="2357422" y="2500306"/>
            <a:ext cx="4500594"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41124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15598" y="1428736"/>
            <a:ext cx="8525993" cy="2432312"/>
          </a:xfrm>
        </p:spPr>
        <p:txBody>
          <a:bodyPr>
            <a:noAutofit/>
          </a:bodyPr>
          <a:lstStyle/>
          <a:p>
            <a:r>
              <a:rPr lang="ru-RU" altLang="ko-KR" sz="2800" b="1" dirty="0" smtClean="0">
                <a:solidFill>
                  <a:srgbClr val="002060"/>
                </a:solidFill>
                <a:latin typeface="Times New Roman" pitchFamily="18" charset="0"/>
                <a:cs typeface="Times New Roman" pitchFamily="18" charset="0"/>
              </a:rPr>
              <a:t>Подробнее с работой нашего ДОУ </a:t>
            </a:r>
          </a:p>
          <a:p>
            <a:r>
              <a:rPr lang="ru-RU" altLang="ko-KR" sz="2800" b="1" dirty="0" smtClean="0">
                <a:solidFill>
                  <a:srgbClr val="002060"/>
                </a:solidFill>
                <a:latin typeface="Times New Roman" pitchFamily="18" charset="0"/>
                <a:cs typeface="Times New Roman" pitchFamily="18" charset="0"/>
              </a:rPr>
              <a:t>вы можете познакомиться на  сайте</a:t>
            </a:r>
            <a:r>
              <a:rPr lang="ru-RU" sz="2800" dirty="0" smtClean="0">
                <a:solidFill>
                  <a:srgbClr val="002060"/>
                </a:solidFill>
                <a:latin typeface="Times New Roman" pitchFamily="18" charset="0"/>
                <a:cs typeface="Times New Roman" pitchFamily="18" charset="0"/>
              </a:rPr>
              <a:t> </a:t>
            </a:r>
          </a:p>
          <a:p>
            <a:r>
              <a:rPr lang="ru-RU" sz="2800" dirty="0" smtClean="0">
                <a:solidFill>
                  <a:srgbClr val="002060"/>
                </a:solidFill>
                <a:latin typeface="Times New Roman" pitchFamily="18" charset="0"/>
                <a:cs typeface="Times New Roman" pitchFamily="18" charset="0"/>
              </a:rPr>
              <a:t>Тел./факс: 8(86163) 26-4-72</a:t>
            </a:r>
          </a:p>
          <a:p>
            <a:r>
              <a:rPr lang="en-US" sz="2800" dirty="0" smtClean="0">
                <a:solidFill>
                  <a:srgbClr val="002060"/>
                </a:solidFill>
                <a:latin typeface="Times New Roman" pitchFamily="18" charset="0"/>
                <a:cs typeface="Times New Roman" pitchFamily="18" charset="0"/>
              </a:rPr>
              <a:t>e-mail: </a:t>
            </a:r>
            <a:r>
              <a:rPr lang="en-US" sz="2800" u="sng" dirty="0" smtClean="0">
                <a:latin typeface="Times New Roman" pitchFamily="18" charset="0"/>
                <a:cs typeface="Times New Roman" pitchFamily="18" charset="0"/>
                <a:hlinkClick r:id="rId2"/>
              </a:rPr>
              <a:t>ds10ds@yandex.ru</a:t>
            </a:r>
            <a:endParaRPr lang="ru-RU" sz="2800" dirty="0" smtClean="0">
              <a:latin typeface="Times New Roman" pitchFamily="18" charset="0"/>
              <a:cs typeface="Times New Roman" pitchFamily="18" charset="0"/>
            </a:endParaRPr>
          </a:p>
          <a:p>
            <a:r>
              <a:rPr lang="en-US" sz="2800" u="sng" dirty="0" smtClean="0">
                <a:latin typeface="Times New Roman" pitchFamily="18" charset="0"/>
                <a:cs typeface="Times New Roman" pitchFamily="18" charset="0"/>
                <a:hlinkClick r:id="rId3"/>
              </a:rPr>
              <a:t>http://www.</a:t>
            </a:r>
            <a:r>
              <a:rPr lang="ru-RU" sz="2800" u="sng" dirty="0" err="1" smtClean="0">
                <a:latin typeface="Times New Roman" pitchFamily="18" charset="0"/>
                <a:cs typeface="Times New Roman" pitchFamily="18" charset="0"/>
                <a:hlinkClick r:id="rId3"/>
              </a:rPr>
              <a:t>сонлышко</a:t>
            </a:r>
            <a:r>
              <a:rPr lang="en-US" sz="2800" u="sng" dirty="0" smtClean="0">
                <a:latin typeface="Times New Roman" pitchFamily="18" charset="0"/>
                <a:cs typeface="Times New Roman" pitchFamily="18" charset="0"/>
                <a:hlinkClick r:id="rId3"/>
              </a:rPr>
              <a:t>.</a:t>
            </a:r>
            <a:r>
              <a:rPr lang="ru-RU" sz="2800" u="sng" dirty="0" err="1" smtClean="0">
                <a:latin typeface="Times New Roman" pitchFamily="18" charset="0"/>
                <a:cs typeface="Times New Roman" pitchFamily="18" charset="0"/>
                <a:hlinkClick r:id="rId3"/>
              </a:rPr>
              <a:t>рф</a:t>
            </a:r>
            <a:r>
              <a:rPr lang="en-US" sz="2800" u="sng" dirty="0" smtClean="0">
                <a:latin typeface="Times New Roman" pitchFamily="18" charset="0"/>
                <a:cs typeface="Times New Roman" pitchFamily="18" charset="0"/>
                <a:hlinkClick r:id="rId3"/>
              </a:rPr>
              <a:t>/</a:t>
            </a:r>
            <a:endParaRPr lang="ru-RU" sz="2800" dirty="0">
              <a:latin typeface="Times New Roman" pitchFamily="18" charset="0"/>
              <a:cs typeface="Times New Roman" pitchFamily="18" charset="0"/>
            </a:endParaRPr>
          </a:p>
        </p:txBody>
      </p:sp>
      <p:pic>
        <p:nvPicPr>
          <p:cNvPr id="4" name="Рисунок 3"/>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xmlns="" val="0"/>
              </a:ext>
            </a:extLst>
          </a:blip>
          <a:stretch>
            <a:fillRect/>
          </a:stretch>
        </p:blipFill>
        <p:spPr>
          <a:xfrm>
            <a:off x="2643174" y="4071942"/>
            <a:ext cx="3910540" cy="2617054"/>
          </a:xfrm>
          <a:prstGeom prst="rect">
            <a:avLst/>
          </a:prstGeom>
        </p:spPr>
      </p:pic>
    </p:spTree>
    <p:extLst>
      <p:ext uri="{BB962C8B-B14F-4D97-AF65-F5344CB8AC3E}">
        <p14:creationId xmlns:p14="http://schemas.microsoft.com/office/powerpoint/2010/main" xmlns="" val="2541124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57298"/>
            <a:ext cx="8604448" cy="2357454"/>
          </a:xfrm>
        </p:spPr>
        <p:txBody>
          <a:bodyPr>
            <a:normAutofit fontScale="90000"/>
          </a:bodyPr>
          <a:lstStyle/>
          <a:p>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Практическая работа педагогов  с родителями (законными представителями) несовершеннолетних обучающихся  реализовалась через коллективные и индивидуальные формы взаимодействия по нескольким направлениям: </a:t>
            </a:r>
            <a:b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Развитие партнерских отношений (изучение семьи с целью выявления ее возможностей по воспитанию своих детей, анализ промежуточных и конечных результатов их совместной деятельности); </a:t>
            </a:r>
            <a:b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-психолого-педагогическое сопровождение – использовались такие формы работы, как консультации, всеобучи, проведение педагогических консилиумов и совета профилактики, размещение  рекомендаций,  и советов по вопросам воспитания детей.</a:t>
            </a:r>
            <a:endParaRPr lang="ru-RU" sz="2400" b="1" dirty="0">
              <a:solidFill>
                <a:srgbClr val="002060"/>
              </a:solidFill>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xmlns="" val="0"/>
              </a:ext>
            </a:extLst>
          </a:blip>
          <a:stretch>
            <a:fillRect/>
          </a:stretch>
        </p:blipFill>
        <p:spPr>
          <a:xfrm>
            <a:off x="2857488" y="4572008"/>
            <a:ext cx="2928958" cy="1960149"/>
          </a:xfrm>
          <a:prstGeom prst="rect">
            <a:avLst/>
          </a:prstGeom>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04"/>
            <a:ext cx="8604448" cy="928694"/>
          </a:xfrm>
        </p:spPr>
        <p:txBody>
          <a:bodyPr>
            <a:normAutofit fontScale="90000"/>
          </a:bodyPr>
          <a:lstStyle/>
          <a:p>
            <a:r>
              <a:rPr lang="ru-RU" sz="2400" b="1" dirty="0" smtClean="0">
                <a:solidFill>
                  <a:srgbClr val="002060"/>
                </a:solidFill>
                <a:latin typeface="Times New Roman" pitchFamily="18" charset="0"/>
                <a:cs typeface="Times New Roman" pitchFamily="18" charset="0"/>
              </a:rPr>
              <a:t>На базе нашего детского сада работает консультационный центр, где любой желающий, совершенно бесплатно может получить любую консультацию от специалистов ДОУ</a:t>
            </a:r>
            <a:r>
              <a:rPr lang="ru-RU" sz="2400" dirty="0" smtClean="0"/>
              <a:t/>
            </a:r>
            <a:br>
              <a:rPr lang="ru-RU" sz="2400" dirty="0" smtClean="0"/>
            </a:br>
            <a:endParaRPr lang="ru-RU" sz="2400" b="1" dirty="0">
              <a:solidFill>
                <a:schemeClr val="accent5">
                  <a:lumMod val="75000"/>
                </a:schemeClr>
              </a:solidFill>
              <a:latin typeface="Times New Roman" pitchFamily="18" charset="0"/>
              <a:cs typeface="Times New Roman" pitchFamily="18" charset="0"/>
            </a:endParaRPr>
          </a:p>
        </p:txBody>
      </p:sp>
      <p:pic>
        <p:nvPicPr>
          <p:cNvPr id="7" name="Рисунок 6" descr="https://cspsid-pechatniki.ru/800/600/https/pbs.twimg.com/media/EZ6HPNuWoAAZ0qO.jpg"/>
          <p:cNvPicPr/>
          <p:nvPr/>
        </p:nvPicPr>
        <p:blipFill>
          <a:blip r:embed="rId2" cstate="print"/>
          <a:srcRect/>
          <a:stretch>
            <a:fillRect/>
          </a:stretch>
        </p:blipFill>
        <p:spPr bwMode="auto">
          <a:xfrm>
            <a:off x="285720" y="1357298"/>
            <a:ext cx="3286148"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https://kalinka-klin.ru/images/gallery/18.11.19_2/IMG_20191118_173514.jpg"/>
          <p:cNvPicPr/>
          <p:nvPr/>
        </p:nvPicPr>
        <p:blipFill>
          <a:blip r:embed="rId3"/>
          <a:srcRect/>
          <a:stretch>
            <a:fillRect/>
          </a:stretch>
        </p:blipFill>
        <p:spPr bwMode="auto">
          <a:xfrm>
            <a:off x="5286380" y="1357298"/>
            <a:ext cx="3143272"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https://placepic.ru/wp-content/uploads/2021/08/32.jpeg"/>
          <p:cNvPicPr/>
          <p:nvPr/>
        </p:nvPicPr>
        <p:blipFill>
          <a:blip r:embed="rId4"/>
          <a:srcRect/>
          <a:stretch>
            <a:fillRect/>
          </a:stretch>
        </p:blipFill>
        <p:spPr bwMode="auto">
          <a:xfrm>
            <a:off x="2857488" y="4071942"/>
            <a:ext cx="3300223"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98" y="500042"/>
            <a:ext cx="8604448" cy="928694"/>
          </a:xfrm>
        </p:spPr>
        <p:txBody>
          <a:bodyPr>
            <a:normAutofit/>
          </a:bodyPr>
          <a:lstStyle/>
          <a:p>
            <a:r>
              <a:rPr lang="ru-RU" sz="2400" dirty="0" smtClean="0"/>
              <a:t/>
            </a:r>
            <a:br>
              <a:rPr lang="ru-RU" sz="2400" dirty="0" smtClean="0"/>
            </a:br>
            <a:endParaRPr lang="ru-RU" sz="2400" b="1" dirty="0">
              <a:solidFill>
                <a:schemeClr val="accent5">
                  <a:lumMod val="75000"/>
                </a:schemeClr>
              </a:solidFill>
              <a:latin typeface="Times New Roman" pitchFamily="18" charset="0"/>
              <a:cs typeface="Times New Roman" pitchFamily="18" charset="0"/>
            </a:endParaRPr>
          </a:p>
        </p:txBody>
      </p:sp>
      <p:sp>
        <p:nvSpPr>
          <p:cNvPr id="6" name="Прямоугольник 5"/>
          <p:cNvSpPr/>
          <p:nvPr/>
        </p:nvSpPr>
        <p:spPr>
          <a:xfrm>
            <a:off x="357158" y="428604"/>
            <a:ext cx="8286808" cy="1938992"/>
          </a:xfrm>
          <a:prstGeom prst="rect">
            <a:avLst/>
          </a:prstGeom>
        </p:spPr>
        <p:txBody>
          <a:bodyPr wrap="square">
            <a:spAutoFit/>
          </a:bodyPr>
          <a:lstStyle/>
          <a:p>
            <a:pPr lvl="0" algn="ctr"/>
            <a:r>
              <a:rPr lang="ru-RU" sz="2400" b="1" dirty="0" smtClean="0">
                <a:solidFill>
                  <a:srgbClr val="002060"/>
                </a:solidFill>
                <a:latin typeface="Times New Roman" pitchFamily="18" charset="0"/>
                <a:cs typeface="Times New Roman" pitchFamily="18" charset="0"/>
              </a:rPr>
              <a:t>Несмотря на сложную санитарно-эпидемиологическую ситуацию, в связи с </a:t>
            </a:r>
            <a:r>
              <a:rPr lang="en-US" sz="2400" b="1" dirty="0" smtClean="0">
                <a:solidFill>
                  <a:srgbClr val="002060"/>
                </a:solidFill>
                <a:latin typeface="Times New Roman" pitchFamily="18" charset="0"/>
                <a:cs typeface="Times New Roman" pitchFamily="18" charset="0"/>
              </a:rPr>
              <a:t>COVID-19</a:t>
            </a:r>
            <a:r>
              <a:rPr lang="ru-RU" sz="2400" b="1" dirty="0" smtClean="0">
                <a:solidFill>
                  <a:srgbClr val="002060"/>
                </a:solidFill>
                <a:latin typeface="Times New Roman" pitchFamily="18" charset="0"/>
                <a:cs typeface="Times New Roman" pitchFamily="18" charset="0"/>
              </a:rPr>
              <a:t>, педагоги и специалисты ДОУ находят новые формы работы с родителями, используя современные мессенджеры, внедряя инновационные технологии.</a:t>
            </a:r>
          </a:p>
        </p:txBody>
      </p:sp>
      <p:pic>
        <p:nvPicPr>
          <p:cNvPr id="10" name="Рисунок 9" descr="https://bessonovka.pnzreg.ru/upload/iblock/090/090025095717b7a773c944d8082f036b.jpg"/>
          <p:cNvPicPr/>
          <p:nvPr/>
        </p:nvPicPr>
        <p:blipFill>
          <a:blip r:embed="rId2" cstate="print"/>
          <a:srcRect/>
          <a:stretch>
            <a:fillRect/>
          </a:stretch>
        </p:blipFill>
        <p:spPr bwMode="auto">
          <a:xfrm>
            <a:off x="285720" y="2500306"/>
            <a:ext cx="3571900" cy="2917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https://bessonovka.pnzreg.ru/upload/iblock/489/489f0e827facd1d518e7be4d7df69fee.jpg"/>
          <p:cNvPicPr/>
          <p:nvPr/>
        </p:nvPicPr>
        <p:blipFill>
          <a:blip r:embed="rId3"/>
          <a:srcRect/>
          <a:stretch>
            <a:fillRect/>
          </a:stretch>
        </p:blipFill>
        <p:spPr bwMode="auto">
          <a:xfrm>
            <a:off x="4786314" y="2500306"/>
            <a:ext cx="3933864"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04"/>
            <a:ext cx="8604448" cy="928694"/>
          </a:xfrm>
        </p:spPr>
        <p:txBody>
          <a:bodyPr>
            <a:normAutofit fontScale="90000"/>
          </a:bodyPr>
          <a:lstStyle/>
          <a:p>
            <a:r>
              <a:rPr lang="ru-RU" sz="2400" b="1" dirty="0" smtClean="0">
                <a:solidFill>
                  <a:srgbClr val="002060"/>
                </a:solidFill>
                <a:latin typeface="Times New Roman" pitchFamily="18" charset="0"/>
                <a:cs typeface="Times New Roman" pitchFamily="18" charset="0"/>
              </a:rPr>
              <a:t>Для удобства мы размещаем полезную информацию, консультации и памятки на сайте нашего учреждения, на страничке консультационного центра </a:t>
            </a:r>
            <a:r>
              <a:rPr lang="ru-RU" sz="2400" b="1" dirty="0" smtClean="0">
                <a:solidFill>
                  <a:srgbClr val="002060"/>
                </a:solidFill>
                <a:latin typeface="Times New Roman" pitchFamily="18" charset="0"/>
                <a:cs typeface="Times New Roman" pitchFamily="18" charset="0"/>
              </a:rPr>
              <a:t/>
            </a:r>
            <a:br>
              <a:rPr lang="ru-RU" sz="2400" b="1" dirty="0" smtClean="0">
                <a:solidFill>
                  <a:srgbClr val="002060"/>
                </a:solidFill>
                <a:latin typeface="Times New Roman" pitchFamily="18" charset="0"/>
                <a:cs typeface="Times New Roman" pitchFamily="18" charset="0"/>
              </a:rPr>
            </a:br>
            <a:r>
              <a:rPr lang="ru-RU" sz="2400" b="1" dirty="0" smtClean="0">
                <a:solidFill>
                  <a:srgbClr val="002060"/>
                </a:solidFill>
                <a:latin typeface="Times New Roman" pitchFamily="18" charset="0"/>
                <a:cs typeface="Times New Roman" pitchFamily="18" charset="0"/>
              </a:rPr>
              <a:t>МАДОУ-д/с </a:t>
            </a:r>
            <a:r>
              <a:rPr lang="ru-RU" sz="2400" b="1" dirty="0" smtClean="0">
                <a:solidFill>
                  <a:srgbClr val="002060"/>
                </a:solidFill>
                <a:latin typeface="Times New Roman" pitchFamily="18" charset="0"/>
                <a:cs typeface="Times New Roman" pitchFamily="18" charset="0"/>
              </a:rPr>
              <a:t>10</a:t>
            </a:r>
            <a:r>
              <a:rPr lang="ru-RU" sz="2400" dirty="0" smtClean="0"/>
              <a:t/>
            </a:r>
            <a:br>
              <a:rPr lang="ru-RU" sz="2400" dirty="0" smtClean="0"/>
            </a:br>
            <a:endParaRPr lang="ru-RU" sz="2400" b="1" dirty="0">
              <a:solidFill>
                <a:schemeClr val="accent5">
                  <a:lumMod val="75000"/>
                </a:schemeClr>
              </a:solidFill>
              <a:latin typeface="Times New Roman" pitchFamily="18" charset="0"/>
              <a:cs typeface="Times New Roman" pitchFamily="18" charset="0"/>
            </a:endParaRPr>
          </a:p>
        </p:txBody>
      </p:sp>
      <p:pic>
        <p:nvPicPr>
          <p:cNvPr id="4" name="Рисунок 3"/>
          <p:cNvPicPr/>
          <p:nvPr/>
        </p:nvPicPr>
        <p:blipFill>
          <a:blip r:embed="rId2"/>
          <a:srcRect l="32492" t="6433" r="27961" b="23992"/>
          <a:stretch>
            <a:fillRect/>
          </a:stretch>
        </p:blipFill>
        <p:spPr bwMode="auto">
          <a:xfrm>
            <a:off x="214282" y="1643050"/>
            <a:ext cx="2786050" cy="2347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p:nvPr/>
        </p:nvPicPr>
        <p:blipFill>
          <a:blip r:embed="rId3"/>
          <a:srcRect l="32056" t="9524" r="27668" b="6905"/>
          <a:stretch>
            <a:fillRect/>
          </a:stretch>
        </p:blipFill>
        <p:spPr bwMode="auto">
          <a:xfrm>
            <a:off x="5786446" y="1500174"/>
            <a:ext cx="3000396" cy="3317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C:\Users\Borisenko\Desktop\ФОТО Будь здоров\IMG_20221128_155246.jpg"/>
          <p:cNvPicPr/>
          <p:nvPr/>
        </p:nvPicPr>
        <p:blipFill>
          <a:blip r:embed="rId4" cstate="print"/>
          <a:srcRect/>
          <a:stretch>
            <a:fillRect/>
          </a:stretch>
        </p:blipFill>
        <p:spPr bwMode="auto">
          <a:xfrm>
            <a:off x="3357554" y="2714620"/>
            <a:ext cx="2061210"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81553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Рисунок 6" descr="C:\Users\Borisenko\Desktop\ФОТО Будь здоров\IMG_20221128_155219.jpg"/>
          <p:cNvPicPr/>
          <p:nvPr/>
        </p:nvPicPr>
        <p:blipFill>
          <a:blip r:embed="rId2" cstate="print"/>
          <a:srcRect/>
          <a:stretch>
            <a:fillRect/>
          </a:stretch>
        </p:blipFill>
        <p:spPr bwMode="auto">
          <a:xfrm>
            <a:off x="428596" y="857232"/>
            <a:ext cx="2190750" cy="338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ownloads\IMG_20221129_095210.jpg"/>
          <p:cNvPicPr/>
          <p:nvPr/>
        </p:nvPicPr>
        <p:blipFill>
          <a:blip r:embed="rId3" cstate="print"/>
          <a:srcRect/>
          <a:stretch>
            <a:fillRect/>
          </a:stretch>
        </p:blipFill>
        <p:spPr bwMode="auto">
          <a:xfrm>
            <a:off x="3395662" y="1243012"/>
            <a:ext cx="2352675" cy="4371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Borisenko\Desktop\ФОТО Будь здоров\IMG_20221128_155159.jpg"/>
          <p:cNvPicPr/>
          <p:nvPr/>
        </p:nvPicPr>
        <p:blipFill>
          <a:blip r:embed="rId4" cstate="print"/>
          <a:srcRect/>
          <a:stretch>
            <a:fillRect/>
          </a:stretch>
        </p:blipFill>
        <p:spPr bwMode="auto">
          <a:xfrm>
            <a:off x="6500826" y="2285992"/>
            <a:ext cx="2266950" cy="3304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5" name="Rectangle 1"/>
          <p:cNvSpPr>
            <a:spLocks noChangeArrowheads="1"/>
          </p:cNvSpPr>
          <p:nvPr/>
        </p:nvSpPr>
        <p:spPr bwMode="auto">
          <a:xfrm>
            <a:off x="0" y="214290"/>
            <a:ext cx="768017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Мы </a:t>
            </a:r>
            <a:r>
              <a:rPr kumimoji="0" lang="ru-RU"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Телеграм канале, ВК, Одноклассники</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spTree>
    <p:extLst>
      <p:ext uri="{BB962C8B-B14F-4D97-AF65-F5344CB8AC3E}">
        <p14:creationId xmlns:p14="http://schemas.microsoft.com/office/powerpoint/2010/main" xmlns="" val="68693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214290"/>
            <a:ext cx="768017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Прямоугольник 5"/>
          <p:cNvSpPr/>
          <p:nvPr/>
        </p:nvSpPr>
        <p:spPr>
          <a:xfrm>
            <a:off x="357158" y="142852"/>
            <a:ext cx="8786842" cy="3785652"/>
          </a:xfrm>
          <a:prstGeom prst="rect">
            <a:avLst/>
          </a:prstGeom>
        </p:spPr>
        <p:txBody>
          <a:bodyPr wrap="square">
            <a:spAutoFit/>
          </a:bodyPr>
          <a:lstStyle/>
          <a:p>
            <a:pPr algn="ctr"/>
            <a:r>
              <a:rPr lang="ru-RU" sz="2000" b="1" dirty="0" smtClean="0">
                <a:solidFill>
                  <a:srgbClr val="002060"/>
                </a:solidFill>
                <a:latin typeface="Times New Roman" pitchFamily="18" charset="0"/>
                <a:cs typeface="Times New Roman" pitchFamily="18" charset="0"/>
              </a:rPr>
              <a:t>Одной из форм, проверенных временем, является подключение родителей к жизни ДОО, организация их совместной деятельности с детьми:</a:t>
            </a:r>
            <a:r>
              <a:rPr lang="ru-RU" sz="2000" dirty="0" smtClean="0">
                <a:solidFill>
                  <a:srgbClr val="002060"/>
                </a:solidFill>
                <a:latin typeface="Times New Roman" pitchFamily="18" charset="0"/>
                <a:cs typeface="Times New Roman" pitchFamily="18" charset="0"/>
              </a:rPr>
              <a:t/>
            </a:r>
            <a:br>
              <a:rPr lang="ru-RU" sz="2000" dirty="0" smtClean="0">
                <a:solidFill>
                  <a:srgbClr val="002060"/>
                </a:solidFill>
                <a:latin typeface="Times New Roman" pitchFamily="18" charset="0"/>
                <a:cs typeface="Times New Roman" pitchFamily="18" charset="0"/>
              </a:rPr>
            </a:br>
            <a:r>
              <a:rPr lang="ru-RU" sz="2000" dirty="0" smtClean="0">
                <a:solidFill>
                  <a:srgbClr val="002060"/>
                </a:solidFill>
                <a:latin typeface="Times New Roman" pitchFamily="18" charset="0"/>
                <a:cs typeface="Times New Roman" pitchFamily="18" charset="0"/>
              </a:rPr>
              <a:t>- участие в акциях;  </a:t>
            </a:r>
            <a:br>
              <a:rPr lang="ru-RU" sz="2000" dirty="0" smtClean="0">
                <a:solidFill>
                  <a:srgbClr val="002060"/>
                </a:solidFill>
                <a:latin typeface="Times New Roman" pitchFamily="18" charset="0"/>
                <a:cs typeface="Times New Roman" pitchFamily="18" charset="0"/>
              </a:rPr>
            </a:br>
            <a:r>
              <a:rPr lang="ru-RU" sz="2000" dirty="0" smtClean="0">
                <a:solidFill>
                  <a:srgbClr val="002060"/>
                </a:solidFill>
                <a:latin typeface="Times New Roman" pitchFamily="18" charset="0"/>
                <a:cs typeface="Times New Roman" pitchFamily="18" charset="0"/>
              </a:rPr>
              <a:t>- создание «Уголка здоровья» в домашних условиях.</a:t>
            </a:r>
            <a:br>
              <a:rPr lang="ru-RU" sz="2000" dirty="0" smtClean="0">
                <a:solidFill>
                  <a:srgbClr val="002060"/>
                </a:solidFill>
                <a:latin typeface="Times New Roman" pitchFamily="18" charset="0"/>
                <a:cs typeface="Times New Roman" pitchFamily="18" charset="0"/>
              </a:rPr>
            </a:br>
            <a:r>
              <a:rPr lang="ru-RU" sz="2000" dirty="0" smtClean="0">
                <a:solidFill>
                  <a:srgbClr val="002060"/>
                </a:solidFill>
                <a:latin typeface="Times New Roman" pitchFamily="18" charset="0"/>
                <a:cs typeface="Times New Roman" pitchFamily="18" charset="0"/>
              </a:rPr>
              <a:t>     Активно используется метод проектов, когда родители подключаются к выполнению определенной части общего задания, например, по ознакомлению дошкольников со здоровым образом жизни. Они собирают информацию о разнообразии видов спорта, известных спортсменах, о спортивных мероприятиях, делают выставки рисунков, фотографий, делают доклады совместно с родителями и др. </a:t>
            </a:r>
          </a:p>
          <a:p>
            <a:pPr algn="ctr"/>
            <a:endParaRPr lang="ru-RU" sz="2000" dirty="0" smtClean="0">
              <a:solidFill>
                <a:srgbClr val="002060"/>
              </a:solidFill>
              <a:latin typeface="Times New Roman" pitchFamily="18" charset="0"/>
              <a:cs typeface="Times New Roman" pitchFamily="18" charset="0"/>
            </a:endParaRPr>
          </a:p>
          <a:p>
            <a:pPr algn="ctr"/>
            <a:r>
              <a:rPr lang="ru-RU" sz="2000" b="1" dirty="0" smtClean="0">
                <a:solidFill>
                  <a:srgbClr val="002060"/>
                </a:solidFill>
                <a:latin typeface="Times New Roman" pitchFamily="18" charset="0"/>
                <a:cs typeface="Times New Roman" pitchFamily="18" charset="0"/>
              </a:rPr>
              <a:t>Акция «Вкусно и полезно!»</a:t>
            </a:r>
            <a:endParaRPr lang="ru-RU" sz="2000" b="1" dirty="0"/>
          </a:p>
        </p:txBody>
      </p:sp>
      <p:pic>
        <p:nvPicPr>
          <p:cNvPr id="9" name="Рисунок 8" descr="C:\Users\Borisenko\Desktop\ФОТО Будь здоров\IMG-20221125-WA0130.jpg"/>
          <p:cNvPicPr/>
          <p:nvPr/>
        </p:nvPicPr>
        <p:blipFill>
          <a:blip r:embed="rId2" cstate="print"/>
          <a:srcRect/>
          <a:stretch>
            <a:fillRect/>
          </a:stretch>
        </p:blipFill>
        <p:spPr bwMode="auto">
          <a:xfrm>
            <a:off x="285720" y="3071810"/>
            <a:ext cx="211455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Borisenko\Desktop\ФОТО Будь здоров\IMG-20221125-WA0104.jpg"/>
          <p:cNvPicPr/>
          <p:nvPr/>
        </p:nvPicPr>
        <p:blipFill>
          <a:blip r:embed="rId3"/>
          <a:srcRect/>
          <a:stretch>
            <a:fillRect/>
          </a:stretch>
        </p:blipFill>
        <p:spPr bwMode="auto">
          <a:xfrm>
            <a:off x="6715140" y="3000372"/>
            <a:ext cx="2080895" cy="2774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C:\Users\Borisenko\Desktop\ФОТО Будь здоров\IMG-20221125-WA0133.jpg"/>
          <p:cNvPicPr/>
          <p:nvPr/>
        </p:nvPicPr>
        <p:blipFill>
          <a:blip r:embed="rId4" cstate="print"/>
          <a:srcRect/>
          <a:stretch>
            <a:fillRect/>
          </a:stretch>
        </p:blipFill>
        <p:spPr bwMode="auto">
          <a:xfrm>
            <a:off x="3286116" y="3929066"/>
            <a:ext cx="2571768"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8693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214290"/>
            <a:ext cx="768017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Прямоугольник 3"/>
          <p:cNvSpPr/>
          <p:nvPr/>
        </p:nvSpPr>
        <p:spPr>
          <a:xfrm>
            <a:off x="928662" y="428604"/>
            <a:ext cx="7429552" cy="400110"/>
          </a:xfrm>
          <a:prstGeom prst="rect">
            <a:avLst/>
          </a:prstGeom>
        </p:spPr>
        <p:txBody>
          <a:bodyPr wrap="square">
            <a:spAutoFit/>
          </a:bodyPr>
          <a:lstStyle/>
          <a:p>
            <a:pPr algn="ctr"/>
            <a:r>
              <a:rPr lang="ru-RU" sz="2000" b="1" dirty="0" smtClean="0">
                <a:solidFill>
                  <a:srgbClr val="002060"/>
                </a:solidFill>
                <a:latin typeface="Times New Roman" pitchFamily="18" charset="0"/>
                <a:cs typeface="Times New Roman" pitchFamily="18" charset="0"/>
              </a:rPr>
              <a:t>Акция «Моя спортивная семья</a:t>
            </a:r>
            <a:endParaRPr lang="ru-RU" sz="2000" dirty="0">
              <a:solidFill>
                <a:srgbClr val="002060"/>
              </a:solidFill>
              <a:latin typeface="Times New Roman" pitchFamily="18" charset="0"/>
              <a:cs typeface="Times New Roman" pitchFamily="18" charset="0"/>
            </a:endParaRPr>
          </a:p>
        </p:txBody>
      </p:sp>
      <p:pic>
        <p:nvPicPr>
          <p:cNvPr id="5" name="Рисунок 4" descr="C:\Users\Borisenko\Desktop\ФОТО Будь здоров\IMG-20221125-WA0116.jpg"/>
          <p:cNvPicPr/>
          <p:nvPr/>
        </p:nvPicPr>
        <p:blipFill>
          <a:blip r:embed="rId2" cstate="print"/>
          <a:srcRect/>
          <a:stretch>
            <a:fillRect/>
          </a:stretch>
        </p:blipFill>
        <p:spPr bwMode="auto">
          <a:xfrm>
            <a:off x="3286116" y="857232"/>
            <a:ext cx="2727329"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Borisenko\Desktop\ФОТО Будь здоров\IMG-20221125-WA0114.jpg"/>
          <p:cNvPicPr/>
          <p:nvPr/>
        </p:nvPicPr>
        <p:blipFill>
          <a:blip r:embed="rId3" cstate="print"/>
          <a:srcRect/>
          <a:stretch>
            <a:fillRect/>
          </a:stretch>
        </p:blipFill>
        <p:spPr bwMode="auto">
          <a:xfrm>
            <a:off x="428596" y="142852"/>
            <a:ext cx="2078355" cy="2771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Borisenko\Desktop\ФОТО Будь здоров\IMG-20221121-WA0024.jpg"/>
          <p:cNvPicPr/>
          <p:nvPr/>
        </p:nvPicPr>
        <p:blipFill>
          <a:blip r:embed="rId4"/>
          <a:srcRect t="7458" b="4746"/>
          <a:stretch>
            <a:fillRect/>
          </a:stretch>
        </p:blipFill>
        <p:spPr bwMode="auto">
          <a:xfrm>
            <a:off x="6858016" y="214290"/>
            <a:ext cx="1857388"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Borisenko\Desktop\ФОТО Будь здоров\IMG-20211129-WA0039.jpg"/>
          <p:cNvPicPr/>
          <p:nvPr/>
        </p:nvPicPr>
        <p:blipFill>
          <a:blip r:embed="rId5"/>
          <a:srcRect/>
          <a:stretch>
            <a:fillRect/>
          </a:stretch>
        </p:blipFill>
        <p:spPr bwMode="auto">
          <a:xfrm flipH="1">
            <a:off x="642910" y="3857628"/>
            <a:ext cx="2786082" cy="2014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Borisenko\Desktop\ФОТО Будь здоров\IMG-20211129-WA0049.jpg"/>
          <p:cNvPicPr/>
          <p:nvPr/>
        </p:nvPicPr>
        <p:blipFill>
          <a:blip r:embed="rId6"/>
          <a:srcRect/>
          <a:stretch>
            <a:fillRect/>
          </a:stretch>
        </p:blipFill>
        <p:spPr bwMode="auto">
          <a:xfrm>
            <a:off x="5572132" y="3857628"/>
            <a:ext cx="2928958" cy="194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8693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1979</TotalTime>
  <Words>405</Words>
  <Application>Microsoft Office PowerPoint</Application>
  <PresentationFormat>Экран (4:3)</PresentationFormat>
  <Paragraphs>41</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Муниципальное автономное дошкольное образовательное учреждение – детский сад №10 станицы Старовеличковской </vt:lpstr>
      <vt:lpstr> В нашем учреждении работа с семьями строится по трем направлениям - Родители – дети – педагоги                                        Работа с родителями организуется в разных формах: круглые столы, анкетирования, родительские собрания, консультации буклеты, листовки, заседания родительского комитета, попечительского совета для эффективного взаимодействия родителей с детьми. С целью повышения психолого-педагогической компетенции  родителей (законных представителей) воспитанников педагогом-психологом, воспитателями проводится разнообразная работа: групповые консультации, размещение информации на информационных стендах для родителей, на сайте детского сада, выступления на родительских собраниях. Все (100%) родители (законные представители) воспитанников охвачены профилактической работой.   </vt:lpstr>
      <vt:lpstr>Практическая работа педагогов  с родителями (законными представителями) несовершеннолетних обучающихся  реализовалась через коллективные и индивидуальные формы взаимодействия по нескольким направлениям:  - Развитие партнерских отношений (изучение семьи с целью выявления ее возможностей по воспитанию своих детей, анализ промежуточных и конечных результатов их совместной деятельности);  -психолого-педагогическое сопровождение – использовались такие формы работы, как консультации, всеобучи, проведение педагогических консилиумов и совета профилактики, размещение  рекомендаций,  и советов по вопросам воспитания детей.</vt:lpstr>
      <vt:lpstr>На базе нашего детского сада работает консультационный центр, где любой желающий, совершенно бесплатно может получить любую консультацию от специалистов ДОУ </vt:lpstr>
      <vt:lpstr> </vt:lpstr>
      <vt:lpstr>Для удобства мы размещаем полезную информацию, консультации и памятки на сайте нашего учреждения, на страничке консультационного центра  МАДОУ-д/с 10 </vt:lpstr>
      <vt:lpstr>Слайд 7</vt:lpstr>
      <vt:lpstr>Слайд 8</vt:lpstr>
      <vt:lpstr>Слайд 9</vt:lpstr>
      <vt:lpstr>Слайд 10</vt:lpstr>
      <vt:lpstr>Важное направление по взаимодействию  с родителями – это  детско-родительское творчество В нашем учреждении стало доброй традицией проводить к праздникам и различным мероприятиям выставки детско-родительского творчества.  Районный конкурс «Зеленый огонек» </vt:lpstr>
      <vt:lpstr>Домашнее задание: рисунок на тему «Мы идем в поход» </vt:lpstr>
      <vt:lpstr> </vt:lpstr>
      <vt:lpstr>В ДОУ работают 4 группы кратковременного пребывания. Родители получают своевременные консультации по воспитанию и развитию детей от специалистов</vt:lpstr>
      <vt:lpstr>Совместный с родителями проект –  «Пасха дома и в саду»</vt:lpstr>
      <vt:lpstr>Совместная акция «Я помню, я горжусь!»</vt:lpstr>
      <vt:lpstr> Участие родителей в общерайонных мероприятиях  Конкурс Эко-костюмов</vt:lpstr>
      <vt:lpstr>Слайд 18</vt:lpstr>
      <vt:lpstr>Слайд 19</vt:lpstr>
      <vt:lpstr>Слайд 20</vt:lpstr>
      <vt:lpstr>В нашем ДОУ, на официальном сайте в сети «Интернет» http://www.сонлышко.рф/,  было проведено анкетирование родителей (законных представителей) по удовлетворенности качеством образовательных услуг.  Основная цель анкетирования: выявить степень удовлетворённости потребителя качеством предоставляемых образовательных услуг в ДОУ. В анкетировании участвовали 46 респондентов из числа родителей, что составляет 22% от общего числа детей, посещающих  ДОУ.       Родителям (законным представителям) было предложено ответить на двадцать два  вопроса анкеты по трем критериям. При этом количество выборов по каждому вопросу не было ограничено, то есть в одном вопросе присутствовало несколько вариантов ответов. В базовом анкетировании по изучению мнения населения о качестве образовательных услуг по реализации основных общеобразовательных программ дошкольного образования, оказываемых муниципальными учреждениями МО Калининский район в  МАДОУ-д/с №10  ст. Старовеличковской получились следующие результаты: </vt:lpstr>
      <vt:lpstr>ИТОГ: (К1+К2+К3):3= (97,8+95,7+97,8):3=97,1% </vt:lpstr>
      <vt:lpstr>ВЫВОД:       По результатам анкетирования, можно сделать следующие выводы. Родители (законные представители) в целом удовлетворены качеством информированности о работе детского сада, удовлетворены материально-техническим оснащением помещений (помещения дошкольного учреждения достаточно оборудованы для проведения организованной образовательной деятельности с детьми). Образовательная деятельность дошкольного учреждения соответствует требованиям законодательства в сфере образования и родители (законные представители) об этом информированы. Воспитательно-образовательный процесс в ДОУ организован на высоком уровне и соответствует современным требованиям. Родители (законные представители) полностью удовлетворены развитием, которое получает ребенок в детском саду. В детском саду работают квалифицированные и компетентные педагоги и специалисты. Родителей (законных представителей) в полной мере устраивает профессиональный уровень педагогов дошкольного учреждения.    </vt:lpstr>
      <vt:lpstr>Слайд 24</vt:lpstr>
      <vt:lpstr>Слайд 25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Работа с семьей</dc:title>
  <dc:creator>Пользователь Windows</dc:creator>
  <cp:lastModifiedBy>Borisenko</cp:lastModifiedBy>
  <cp:revision>141</cp:revision>
  <dcterms:created xsi:type="dcterms:W3CDTF">2020-01-25T19:23:55Z</dcterms:created>
  <dcterms:modified xsi:type="dcterms:W3CDTF">2023-06-16T05:51:10Z</dcterms:modified>
</cp:coreProperties>
</file>