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  <p:sldId id="263" r:id="rId7"/>
    <p:sldId id="265" r:id="rId8"/>
    <p:sldId id="261" r:id="rId9"/>
    <p:sldId id="264" r:id="rId10"/>
    <p:sldId id="266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7" r:id="rId22"/>
    <p:sldId id="290" r:id="rId23"/>
    <p:sldId id="277" r:id="rId24"/>
    <p:sldId id="276" r:id="rId25"/>
    <p:sldId id="280" r:id="rId26"/>
    <p:sldId id="281" r:id="rId27"/>
    <p:sldId id="278" r:id="rId28"/>
    <p:sldId id="279" r:id="rId29"/>
    <p:sldId id="283" r:id="rId30"/>
    <p:sldId id="282" r:id="rId31"/>
    <p:sldId id="284" r:id="rId32"/>
    <p:sldId id="285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colour-pencils.jpg"/>
          <p:cNvPicPr>
            <a:picLocks noChangeAspect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1241626" y="4071943"/>
            <a:ext cx="6616522" cy="1428760"/>
          </a:xfrm>
          <a:prstGeom prst="rect">
            <a:avLst/>
          </a:prstGeom>
        </p:spPr>
      </p:pic>
      <p:pic>
        <p:nvPicPr>
          <p:cNvPr id="9" name="Рисунок 8" descr="colour-pencils.jpg"/>
          <p:cNvPicPr>
            <a:picLocks noChangeAspect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714348" y="2143115"/>
            <a:ext cx="7858180" cy="162663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 descr="bordur-deti.jpg"/>
          <p:cNvPicPr>
            <a:picLocks noChangeAspect="1"/>
          </p:cNvPicPr>
          <p:nvPr userDrawn="1"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40407"/>
            <a:ext cx="9144000" cy="21741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olour-pencils.jpg"/>
          <p:cNvPicPr>
            <a:picLocks noChangeAspect="1"/>
          </p:cNvPicPr>
          <p:nvPr userDrawn="1"/>
        </p:nvPicPr>
        <p:blipFill>
          <a:blip r:embed="rId1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-32" y="6215082"/>
            <a:ext cx="5143536" cy="642918"/>
          </a:xfrm>
          <a:prstGeom prst="rect">
            <a:avLst/>
          </a:prstGeom>
        </p:spPr>
      </p:pic>
      <p:pic>
        <p:nvPicPr>
          <p:cNvPr id="8" name="Рисунок 7" descr="colour-pencils.jpg"/>
          <p:cNvPicPr>
            <a:picLocks noChangeAspect="1"/>
          </p:cNvPicPr>
          <p:nvPr userDrawn="1"/>
        </p:nvPicPr>
        <p:blipFill>
          <a:blip r:embed="rId1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 flipH="1">
            <a:off x="5214942" y="6215082"/>
            <a:ext cx="3929090" cy="64294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0041-F57B-4764-A7EE-6C0D4680B622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571744"/>
            <a:ext cx="7772400" cy="342902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Monotype Corsiva" pitchFamily="66" charset="0"/>
              </a:rPr>
              <a:t>«Художественно – эстетическое развитие дошкольников в условиях реализации ФГОС ДО»</a:t>
            </a:r>
            <a:br>
              <a:rPr lang="ru-RU" b="1" dirty="0" smtClean="0">
                <a:latin typeface="Monotype Corsiva" pitchFamily="66" charset="0"/>
              </a:rPr>
            </a:br>
            <a:endParaRPr lang="ru-RU" b="1" dirty="0"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572140"/>
            <a:ext cx="6400800" cy="49528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 ст.воспитатель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Хвостенко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И.В.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3143272"/>
          </a:xfrm>
        </p:spPr>
        <p:txBody>
          <a:bodyPr>
            <a:normAutofit fontScale="90000"/>
          </a:bodyPr>
          <a:lstStyle/>
          <a:p>
            <a:pPr marL="6350" marR="261620" indent="-6350">
              <a:lnSpc>
                <a:spcPct val="112000"/>
              </a:lnSpc>
              <a:spcAft>
                <a:spcPts val="45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 вопрос.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Какие задачи ставятся по художественно-эстетическому развитию?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Задачи по художественно-эстетическому развитию. </a:t>
            </a:r>
            <a:b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Младший возраст: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художественное восприятие, воспитывать отзывчивость на музыку и пение, доступные пониманию детей произведения изобразительного искусства, литературы.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Рассматривать с детьми иллюстрации к произведениям детской литературы.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умение отвечать на вопросы по содержанию картинок.  -Знакомить с народными игрушками: дымковской,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богородской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мат- решкой, Ванькой-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Встанькой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другими, соответствующими возрасту детей.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Обращать внимание детей на характер игрушек (веселая, забавная и др.), их форму, цветовое оформление.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эстетические чувства детей, художественное восприятие, содействовать возникновению положительного эмоционального отклика на литературные и музыкальные произведения, красоту окружающего мира, произведения народного и профессионального искусства (книжные иллюстрации, изделия народных промыслов, предметы быта, одежда).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621510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Подводить детей к восприятию произведений искусства.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 с элементарными средствами выразительности в разных видах искусства  (цвет, звук, форма, движение, жесты), подводить к различению видов искусства через художественный образ.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Готовить детей к посещению кукольного театра, выставки детских работ и т. д.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эстетическое восприятие; обращать внимание детей на красоту окружающих предметов (игрушки), объектов природы (растения, животные), вызывать чувство радости.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интерес к занятиям изобразительной деятельностью.  Учить в рисовании, лепке, аппликации изображать простые предметы и явления, передавая их образную выразительность.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Включать в процесс обследования предмета движения обеих рук по предмету, охватывание его руками.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Вызывать положительный эмоциональный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отклик на красоту природы, произведения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искусства (книжные иллюстрации, изделия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народных промыслов, предметы быта,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одежда).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создавать как индивидуальные, так 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коллективные композиции в рисунках,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лепке, аппликации.  </a:t>
            </a:r>
          </a:p>
          <a:p>
            <a:endParaRPr lang="ru-RU" dirty="0"/>
          </a:p>
        </p:txBody>
      </p:sp>
      <p:pic>
        <p:nvPicPr>
          <p:cNvPr id="1026" name="Picture 2" descr="C:\Users\Компьютер\Desktop\image (4)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500694" y="3643314"/>
            <a:ext cx="3357586" cy="250033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Средний возраст: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357850"/>
          </a:xfrm>
        </p:spPr>
        <p:txBody>
          <a:bodyPr>
            <a:normAutofit fontScale="55000" lnSpcReduction="2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Приобщать детей к восприятию искусства, развивать интерес к нему.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Поощрять выражение эстетических чувств, проявление эмоций при рассматривании предметов народного и декоративно-прикладного искусства, прослушивании произведений музыкального фольклора. 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Познакомить детей с профессиями артиста, художника, композитора.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Побуждать узнавать и называть предметы и явления природы, окружающей действительности в художественных образах (литература, музыка, изобразительное искусство). 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Учить различать жанры и виды искусства: стихи, проза, загадки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(литература), песни, танцы, музыка, картина (репродукция), скульптура (изобразительное искусство), здание и сооружение (архитектура).  Учить выделять и называть основные средства выразительности (цвет, форма, величина, ритм, движение, жест, звук) и создавать свои художественные образы в изобразительной, музыкальной, конструктивной деятельности. Познакомить детей с архитектурой. 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Формировать представления о том, что дома, в которых они живут (детский сад, школа, другие здания), — это архитектурные сооружения; дома бывают разные по форме, высоте, длине, с разными окнами, с разным количеством этажей, подъездов и т. д. 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Вызывать интерес к различным строениям, расположенным вокруг детского сада (дома, в которых живут ребенок и его друзья, школа, кинотеатр).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Привлекать внимание детей к сходству и различиям разных зданий, поощрять самостоятельное выделение частей здания, его особенностей.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Закреплять умение замечать различия в сходных по форме и строению зданиях (форма и величина входных дверей, окон и других частей).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Поощрять стремление детей изображать в рисунках, аппликациях реальные и сказочные строения.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Организовать посещение музея (совместно с родителями), рассказать о назначении музея.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интерес к посещению кукольного театра, выставок. Закреплять знания детей о книге, книжной иллюстрации.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с библиотекой как центром хранения книг, созданных писателями и поэтами.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 с произведениями народного искусства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потешки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сказки, загадки, песни, хороводы,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заклички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изделия народного декоративно-прикладного искусства).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Воспитывать бережное отношение к произведениям искусства.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600079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развивать интерес детей к изобразительной деятельности. Вызывать положительный эмоциональный отклик на предложение рисовать, лепить, вырезать и наклеивать.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развивать эстетическое восприятие, образные представления, воображение, эстетические чувства, художественно-творческие способности.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формировать умение рассматривать и обследовать пред- меты, в том числе с помощью рук.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Обогащать представления детей об изобразительном искусстве (иллюстрации к произведениям детской литературы, репродукции произведений живописи, народное декоративное искусство, скульптура малых форм и др.)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как основе развития творчества.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детей выделять и использовать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средства выразительности в рисовании,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лепке, аппликации.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формировать умение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создавать коллективные произведения в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рисовании, лепке, аппликации.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проявлять дружелюбие при оценке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работ других детей.  </a:t>
            </a:r>
          </a:p>
          <a:p>
            <a:endParaRPr lang="ru-RU" dirty="0"/>
          </a:p>
        </p:txBody>
      </p:sp>
      <p:pic>
        <p:nvPicPr>
          <p:cNvPr id="2050" name="Picture 2" descr="C:\Users\Компьютер\Desktop\image (13)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429256" y="3571876"/>
            <a:ext cx="3500462" cy="229552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Старший возраст: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14353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формировать интерес к музыке, живописи, литературе, народному искусству.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эстетические чувства, эмоции, эстетический вкус, эстетическое восприятие произведений искусства, формировать умение выделять их выразительные средства.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соотносить художественный образ и средства выразительности, характеризующие его в разных видах искусства, подбирать материал и пособия для самостоятельной художественной деятельности.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умение выделять, называть, группировать произведения по видам искусства (литература, музыка, изобразительное искусство, архитектура, театр).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знакомить с жанрами изобразительного и музыкального искусства.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умение выделять и использовать в своей изобразительной, музыкальной, театрализованной деятельности средства выразительности разных видов искусства, называть материалы для разных видов художественной деятельности. 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64360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с произведениями живописи (И. Шишкин, И. Левитан, В. Серов и др.) и изображением родной природы в картинах художников.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Расширять представления о графике (ее выразительных средствах).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 с творчеством художников-иллюстраторов детских книг (Ю. Васнецов, Е.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Чарушин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Билибин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др.).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знакомить с архитектурой. Закреплять знания о том, что существуют различные по назначению здания: жилые дома, магазины, театры, кинотеатры и др.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наблюдательность, учить внимательно рассматривать здания, замечать их характерные особенности, разнообразие пропорций, конструкций, украшающих деталей.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с понятиями «народное искусство», «виды и жанры народного искусства».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Расширять представления детей о народном искусстве, фольклоре, музыке и художественных промыслах.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у детей бережное отношение к произведениям искусства.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развивать интерес детей к изобразительной деятельности.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 (2)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5000628" y="3214686"/>
            <a:ext cx="3786214" cy="308752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557216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Обогащать сенсорный опыт, развивая органы восприятия: зрение, слух, обоняние, осязание, вкус; закреплять знания об основных формах предметов и объектов природы.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эстетическое восприятие, учить созерцать красоту окружающего мира.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процессе восприятия предметов и явлений развивать мыслительные операции: анализ, сравнение, уподобление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(на что похоже), установление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сходства и различия предметов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и их частей, выделение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общего и единичного,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характерных признаков,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обобщение. 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71504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процессе восприятия предметов и явлений развивать мыслительные операции: анализ, сравнение, уподобление (на что похоже), установление сходства и различия предметов и их частей, выделение общего и единичного, характерных признаков, обобщение.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передавать в изображении не только основные свойства предметов (форма, величина, цвет), но и характерные детали, соотношение предметов и их частей по величине, высоте, расположению относительно друг друга.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способность наблюдать, всматриваться (вслушиваться) в явления и объекты природы, замечать их изменения (например, как изменяются форма и цвет медленно плывущих облаков, как постепенно раскрывается утром и закрывается вечером венчик цветка, как изменяется освещение предметов на солнце и в тени).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передавать в изображении основные свойства предметов (форма, величина, цвет), характерные детали, соотношение предметов и их частей по величине, высоте, расположению относительно друг друга. 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31432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1вопрос.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 ФГОС ДО раскрывает художественно – эстетическое развитие?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857916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Развивать способность наблюдать явления природы, замечать их динамику, форму и цвет медленно плывущих облаков.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Совершенствовать изобразительные навыки и умения, формировать художественно-творческие способности.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Развивать чувство формы, цвета, пропорций.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Продолжать знакомить с народным декоративно-прикладным искусством (Городец,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Полхов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Майдан, Гжель), расширять представления о народных игрушках (матрешки — городецкая,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богородская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 бирюльки).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Знакомить детей с национальным декоративно-прикладным искусством (на основе региональных особенностей); с другими видами декоративно-прикладного искусства (фарфоровые и керамические изделия, скульптура малых форм).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Развивать декоративное творчество детей (в том числе коллективное).  -Формировать умение организовывать свое рабочее место, готовить все необходимое для занятий; работать аккуратно, экономно расходовать мате- риалы, сохранять рабочее место в чистоте, по окончании работы приводить его в порядок.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Продолжать совершенствовать умение детей рассматривать работы (рисунки, лепку, аппликации), радоваться достигнутому результату, замечать и выделять выразительные решения изображений.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1428760"/>
          </a:xfrm>
        </p:spPr>
        <p:txBody>
          <a:bodyPr>
            <a:normAutofit fontScale="90000"/>
          </a:bodyPr>
          <a:lstStyle/>
          <a:p>
            <a:pPr marL="6350" marR="261620" indent="-6350">
              <a:lnSpc>
                <a:spcPct val="112000"/>
              </a:lnSpc>
              <a:spcAft>
                <a:spcPts val="45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КРОССВОРД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928667"/>
          <a:ext cx="7358112" cy="4445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568"/>
                <a:gridCol w="817568"/>
                <a:gridCol w="817568"/>
                <a:gridCol w="817568"/>
                <a:gridCol w="817568"/>
                <a:gridCol w="817568"/>
                <a:gridCol w="817568"/>
                <a:gridCol w="817568"/>
                <a:gridCol w="817568"/>
              </a:tblGrid>
              <a:tr h="444503">
                <a:tc rowSpan="4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50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450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50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50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50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50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50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50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503">
                <a:tc gridSpan="2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57356" y="928670"/>
            <a:ext cx="785818" cy="280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ru-RU" dirty="0" smtClean="0"/>
              <a:t>Д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Е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Р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Е</a:t>
            </a:r>
          </a:p>
          <a:p>
            <a:pPr algn="ctr">
              <a:lnSpc>
                <a:spcPts val="3500"/>
              </a:lnSpc>
            </a:pPr>
            <a:r>
              <a:rPr lang="ru-RU" b="1" dirty="0" smtClean="0"/>
              <a:t>В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4414" y="2643182"/>
            <a:ext cx="357190" cy="235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ru-RU" b="1" dirty="0" smtClean="0"/>
              <a:t>С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И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Н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И</a:t>
            </a:r>
          </a:p>
          <a:p>
            <a:pPr>
              <a:lnSpc>
                <a:spcPts val="3500"/>
              </a:lnSpc>
            </a:pPr>
            <a:r>
              <a:rPr lang="ru-RU" dirty="0" err="1" smtClean="0"/>
              <a:t>Й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714612" y="1785926"/>
            <a:ext cx="642942" cy="233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ru-RU" dirty="0" smtClean="0"/>
              <a:t>Г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Л</a:t>
            </a:r>
          </a:p>
          <a:p>
            <a:pPr algn="ctr">
              <a:lnSpc>
                <a:spcPts val="3500"/>
              </a:lnSpc>
            </a:pPr>
            <a:r>
              <a:rPr lang="ru-RU" b="1" dirty="0" smtClean="0"/>
              <a:t>И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Н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571868" y="1785926"/>
            <a:ext cx="500066" cy="3221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400"/>
              </a:lnSpc>
            </a:pPr>
            <a:r>
              <a:rPr lang="ru-RU" dirty="0" smtClean="0"/>
              <a:t>Ж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О</a:t>
            </a:r>
          </a:p>
          <a:p>
            <a:pPr algn="ctr">
              <a:lnSpc>
                <a:spcPts val="3500"/>
              </a:lnSpc>
            </a:pPr>
            <a:r>
              <a:rPr lang="ru-RU" b="1" dirty="0" smtClean="0"/>
              <a:t>С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Т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О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В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429124" y="928670"/>
            <a:ext cx="428628" cy="3131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ru-RU" dirty="0" smtClean="0"/>
              <a:t>З</a:t>
            </a:r>
          </a:p>
          <a:p>
            <a:pPr algn="ctr">
              <a:lnSpc>
                <a:spcPts val="3400"/>
              </a:lnSpc>
            </a:pPr>
            <a:r>
              <a:rPr lang="ru-RU" dirty="0" smtClean="0"/>
              <a:t>О</a:t>
            </a:r>
          </a:p>
          <a:p>
            <a:pPr algn="ctr">
              <a:lnSpc>
                <a:spcPts val="3400"/>
              </a:lnSpc>
            </a:pPr>
            <a:r>
              <a:rPr lang="ru-RU" dirty="0" smtClean="0"/>
              <a:t>Л</a:t>
            </a:r>
          </a:p>
          <a:p>
            <a:pPr algn="ctr">
              <a:lnSpc>
                <a:spcPts val="3400"/>
              </a:lnSpc>
            </a:pPr>
            <a:r>
              <a:rPr lang="ru-RU" dirty="0" smtClean="0"/>
              <a:t>О</a:t>
            </a:r>
          </a:p>
          <a:p>
            <a:pPr algn="ctr">
              <a:lnSpc>
                <a:spcPts val="3400"/>
              </a:lnSpc>
            </a:pPr>
            <a:r>
              <a:rPr lang="ru-RU" b="1" dirty="0" smtClean="0"/>
              <a:t>Т</a:t>
            </a:r>
          </a:p>
          <a:p>
            <a:pPr algn="ctr">
              <a:lnSpc>
                <a:spcPts val="3400"/>
              </a:lnSpc>
            </a:pPr>
            <a:r>
              <a:rPr lang="ru-RU" dirty="0" smtClean="0"/>
              <a:t>О</a:t>
            </a:r>
          </a:p>
          <a:p>
            <a:pPr algn="ctr">
              <a:lnSpc>
                <a:spcPts val="3400"/>
              </a:lnSpc>
            </a:pPr>
            <a:r>
              <a:rPr lang="ru-RU" dirty="0" smtClean="0"/>
              <a:t>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57818" y="1357298"/>
            <a:ext cx="385042" cy="32213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400"/>
              </a:lnSpc>
            </a:pPr>
            <a:r>
              <a:rPr lang="ru-RU" dirty="0" smtClean="0"/>
              <a:t>И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Г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Р</a:t>
            </a:r>
          </a:p>
          <a:p>
            <a:pPr>
              <a:lnSpc>
                <a:spcPts val="3500"/>
              </a:lnSpc>
            </a:pPr>
            <a:r>
              <a:rPr lang="ru-RU" b="1" dirty="0" smtClean="0"/>
              <a:t>У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Ш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К</a:t>
            </a:r>
          </a:p>
          <a:p>
            <a:pPr>
              <a:lnSpc>
                <a:spcPts val="3500"/>
              </a:lnSpc>
            </a:pPr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072198" y="1785926"/>
            <a:ext cx="50006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ru-RU" dirty="0" smtClean="0"/>
              <a:t>Г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О</a:t>
            </a:r>
          </a:p>
          <a:p>
            <a:pPr algn="ctr">
              <a:lnSpc>
                <a:spcPts val="3500"/>
              </a:lnSpc>
            </a:pPr>
            <a:r>
              <a:rPr lang="ru-RU" b="1" dirty="0" smtClean="0"/>
              <a:t>Н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Ч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А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858016" y="928670"/>
            <a:ext cx="571504" cy="4529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ru-RU" dirty="0" smtClean="0"/>
              <a:t>С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К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У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Л</a:t>
            </a:r>
          </a:p>
          <a:p>
            <a:pPr algn="ctr">
              <a:lnSpc>
                <a:spcPts val="3500"/>
              </a:lnSpc>
            </a:pPr>
            <a:r>
              <a:rPr lang="ru-RU" b="1" dirty="0" smtClean="0"/>
              <a:t>Ь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П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Т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У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Р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858148" y="1785926"/>
            <a:ext cx="14287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ru-RU" dirty="0" smtClean="0"/>
              <a:t>П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Р</a:t>
            </a:r>
          </a:p>
          <a:p>
            <a:pPr algn="ctr">
              <a:lnSpc>
                <a:spcPts val="3500"/>
              </a:lnSpc>
            </a:pPr>
            <a:r>
              <a:rPr lang="ru-RU" b="1" dirty="0" smtClean="0"/>
              <a:t>Я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Л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К</a:t>
            </a:r>
          </a:p>
          <a:p>
            <a:pPr algn="ctr">
              <a:lnSpc>
                <a:spcPts val="3500"/>
              </a:lnSpc>
            </a:pPr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000100" y="2714620"/>
            <a:ext cx="1428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/>
              <a:t>1</a:t>
            </a:r>
            <a:endParaRPr lang="ru-RU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1785918" y="928670"/>
            <a:ext cx="1428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2</a:t>
            </a:r>
            <a:endParaRPr lang="ru-RU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2571736" y="1785926"/>
            <a:ext cx="2143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3</a:t>
            </a:r>
            <a:endParaRPr lang="ru-RU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3428992" y="1785926"/>
            <a:ext cx="2143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4</a:t>
            </a:r>
            <a:endParaRPr lang="ru-RU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4214810" y="928670"/>
            <a:ext cx="2143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5</a:t>
            </a:r>
            <a:endParaRPr lang="ru-RU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5072066" y="1357298"/>
            <a:ext cx="1428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6</a:t>
            </a:r>
            <a:endParaRPr lang="ru-RU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5857884" y="1785926"/>
            <a:ext cx="2857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7</a:t>
            </a:r>
            <a:endParaRPr lang="ru-RU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6715140" y="928670"/>
            <a:ext cx="1428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8</a:t>
            </a:r>
            <a:endParaRPr lang="ru-RU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7572396" y="1785926"/>
            <a:ext cx="2143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9</a:t>
            </a:r>
            <a:endParaRPr lang="ru-RU" sz="1000" dirty="0"/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000101" y="2694039"/>
          <a:ext cx="7347487" cy="449209"/>
        </p:xfrm>
        <a:graphic>
          <a:graphicData uri="http://schemas.openxmlformats.org/drawingml/2006/table">
            <a:tbl>
              <a:tblPr/>
              <a:tblGrid>
                <a:gridCol w="7347487"/>
              </a:tblGrid>
              <a:tr h="44920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  <p:bldP spid="9" grpId="0" build="allAtOnce"/>
      <p:bldP spid="10" grpId="0" build="allAtOnce"/>
      <p:bldP spid="11" grpId="0" build="allAtOnce"/>
      <p:bldP spid="12" grpId="0" build="allAtOnce"/>
      <p:bldP spid="13" grpId="0" build="allAtOnce"/>
      <p:bldP spid="14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3143272"/>
          </a:xfrm>
        </p:spPr>
        <p:txBody>
          <a:bodyPr>
            <a:normAutofit fontScale="90000"/>
          </a:bodyPr>
          <a:lstStyle/>
          <a:p>
            <a:pPr marL="6350" marR="261620" indent="-6350">
              <a:lnSpc>
                <a:spcPct val="112000"/>
              </a:lnSpc>
              <a:spcAft>
                <a:spcPts val="45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вопрос.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Чем должен обладать ребенок на этапе завершения дошкольного образования?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Целевые ориентиры на этапе завершения дошкольного образования.</a:t>
            </a:r>
            <a:endParaRPr lang="ru-RU" sz="3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4292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3143272"/>
          </a:xfrm>
        </p:spPr>
        <p:txBody>
          <a:bodyPr>
            <a:normAutofit fontScale="90000"/>
          </a:bodyPr>
          <a:lstStyle/>
          <a:p>
            <a:pPr marL="6350" marR="261620" indent="-6350">
              <a:lnSpc>
                <a:spcPct val="112000"/>
              </a:lnSpc>
              <a:spcAft>
                <a:spcPts val="45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 вопрос.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Как можно объединить несколько видов деятельности в единое целое?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Интеграция. </a:t>
            </a:r>
            <a: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</a:b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50072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Объединение разных видов деятельности одним тематическим содержанием создает возможности творческого осмысления темы и наиболее полного ее отражения с помощью средств выразительности, специфичных для того или иного вида художественной деятельности; обеспечивает глубокое познание и эмоциональное переживание ребенком образов, созданных в музыке, литературе, игре.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Формирование гармонично, всесторонне развитой личности ребёнка, обеспечивающей эффективное развитие художественно-творческих способностей, определяется взаимосвязанным использованием всех средств эстетического воспитания и разнообразной художественно-творческой деятельности. И чтобы установить взаимосвязь между знаниями нужно использовать интегрированный подход к процессу обучения дошкольников.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0006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Интеграция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это сложный структурный процесс, требующий: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научения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детей рассматривать любые явления с разных точек зрения; развития умения применять знания из различных областей в решении конкретной творческой задачи; формирования у детей-дошкольников способности самостоятельно проводить творческие исследования; развития у них желания активно выражать себя в каком-либо творчестве.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3143272"/>
          </a:xfrm>
        </p:spPr>
        <p:txBody>
          <a:bodyPr>
            <a:normAutofit fontScale="90000"/>
          </a:bodyPr>
          <a:lstStyle/>
          <a:p>
            <a:pPr marL="6350" marR="261620" indent="-6350">
              <a:lnSpc>
                <a:spcPct val="112000"/>
              </a:lnSpc>
              <a:spcAft>
                <a:spcPts val="45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 вопрос. 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Как предметно развивающая среда влияет на художественно- эстетическое развитие?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6000792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3300" dirty="0" smtClean="0"/>
              <a:t>          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 предполагает развитие предпосылок ценностно-смыслового восприятия и понимания произведений искусства (словесного, музыкального, изобразительного,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578647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Все дети талантливы, поэтому необходимо вовремя заметить, почувствовать этот талант  и постараться, как можно раньше, дать возможность проявить его на практике. Необходимо создавать базу для его творчества. Чем больше ребенок видит, слышит , тем внимательней и продуктивней станет деятельность его воображения.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Для выполнения заданий  на занятиях, педагоги нашего детского сада предлагают детям разнообразные  материалы: простые и цветные карандаши, акварель,  гуашь, восковые мелки,  фломастеры, пластилин, глину, соленое тесто, разные виды конструктора.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 (14)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5286380" y="3286124"/>
            <a:ext cx="3571900" cy="2905124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00042"/>
            <a:ext cx="8229600" cy="578647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Воспитатели в повседневной деятельности закрепляют с детьми полученные на занятиях знания, умения и навыки. Для этого во всех возрастных группах имеются  материалы и инструменты для художественно-эстетического развития, наглядные пособия, литературные произведения, описывающие красоту природы, времена года и т.д. Содержание наглядных пособий, альбомов и литературных произведений, доступны детям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и рассчитаны на их возрастные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особенности, имеется возможность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формирования на их основе,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умение видеть, любоваться и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изображать красоту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окружающего мира.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62865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Оформление театральных, музыкальных, уголков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изодеятельности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состояние оборудования соответствуют гигиеническим  и педагогическим требованиям с учетом возраста и уровня развития детей. Развивающая предметная среда в группе построена с опорой на личностно-ориентированную модель взаимодействия между взрослыми и детьми. Предметная среда включает разнообразные средства обучения (используется  дидактический, игровой, учебный материалы), учитываются перспективы развития детей, их дифференцированные  потребности, способствуют  развитию всесторонне – развитой личности. Созданы все условия для полноценного воспитания и обучения детей, подбор методического материала и пособий, их размещение и хранение соответствует возрасту детей, разнообразны и рассчитаны на все виды деятельности, предусмотренные программой.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714728"/>
            <a:ext cx="7772400" cy="1928850"/>
          </a:xfrm>
        </p:spPr>
        <p:txBody>
          <a:bodyPr>
            <a:normAutofit fontScale="90000"/>
          </a:bodyPr>
          <a:lstStyle/>
          <a:p>
            <a:pPr marL="6350" marR="261620" indent="-6350">
              <a:lnSpc>
                <a:spcPct val="112000"/>
              </a:lnSpc>
              <a:spcAft>
                <a:spcPts val="45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Творческая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мастерская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 (5)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785786" y="857232"/>
            <a:ext cx="7500958" cy="528641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500174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latin typeface="Monotype Corsiva" pitchFamily="66" charset="0"/>
              </a:rPr>
              <a:t>СПАСИБО ЗА </a:t>
            </a:r>
            <a:br>
              <a:rPr lang="ru-RU" sz="66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6600" b="1" dirty="0" smtClean="0">
                <a:solidFill>
                  <a:srgbClr val="FF0000"/>
                </a:solidFill>
                <a:latin typeface="Monotype Corsiva" pitchFamily="66" charset="0"/>
              </a:rPr>
              <a:t>ВНИМАНИЕ!</a:t>
            </a:r>
            <a:endParaRPr lang="ru-RU" sz="6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Формирование интереса к эстетической стороне окружающей действительности, эстетического отношения к предметам и явлениям окружающего мира, произведениям искусства; воспитание интереса к художественно- творческой деятельности.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Развитие эстетических чувств детей, художественного восприятия, образных представлений, воображения, художественно-творческих способностей.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Развитие детского художественного творчества, интереса к самостоятельной творческой деятельности (изобразительной, конструктивно-модельной, музыкальной и др.); удовлетворение потребности детей в самовыражении.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Приобщение к искусству.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Развитие эмоциональной восприимчивости, эмоционального отклика на литературные и музыкальные произведения, красоту окружающего мира, произведения искусства.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Приобщение детей к народному и профессиональному искусству (словесному, музыкальному, изобразительному, театральному, к архитектуре) через ознакомление с лучшими образцами отечественного и мирового искусства; воспитание умения понимать содержание произведений искусства.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представлений о видах и жанрах искусства, средствах выразительности в различных видах искусства.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</a:rPr>
              <a:t>Основные цели и задачи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. </a:t>
            </a:r>
            <a:r>
              <a:rPr lang="ru-RU" sz="5400" dirty="0" smtClean="0">
                <a:latin typeface="Monotype Corsiva" pitchFamily="66" charset="0"/>
              </a:rPr>
              <a:t/>
            </a:r>
            <a:br>
              <a:rPr lang="ru-RU" sz="5400" dirty="0" smtClean="0">
                <a:latin typeface="Monotype Corsiva" pitchFamily="66" charset="0"/>
              </a:rPr>
            </a:br>
            <a:endParaRPr lang="ru-RU" sz="5400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500042"/>
            <a:ext cx="74174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Monotype Corsiva" pitchFamily="66" charset="0"/>
              </a:rPr>
              <a:t>Изобразительная деятельность.  </a:t>
            </a:r>
            <a:endParaRPr lang="ru-RU" sz="4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428736"/>
            <a:ext cx="78581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интереса к различным видам изобразительной деятельности; совершенствование умений в рисовании, лепке, аппликации, прикладном творчестве. 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Воспитание эмоциональной отзывчивости при восприятии произведений изобразительного искусства. 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Воспитание желания и умения взаимодействовать со сверстниками при создании коллективных работ.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Конструктивно-модельная деятельность.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Приобщение к конструированию; развитие интереса к конструктивной деятельности, знакомство с различными видами конструкторов.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Воспитание умения работать коллективно, объединять свои поделки в соответствии с общим замыслом, договариваться, кто какую часть работы будет выполнять. 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Музыкальная деятельность.</a:t>
            </a:r>
            <a: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</a:b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71490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Приобщение к музыкальному искусству; развитие предпосылок ценностно-смыслового восприятия и понимания музыкального искусства; формирование основ музыкальной культуры, ознакомление с элементарными музыкальными понятиями, жанрами; воспитание эмоциональной отзывчивости при восприятии музыкальных произведений.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музыкальных способностей: поэтического и музыкального слуха, чувства ритма, музыкальной памяти; формирование песенного, музыкального вкуса.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Воспитание интереса к музыкально-художественной деятельности, совершенствование умений в этом виде деятельности.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детского музыкально-художественного творчества, реализация самостоятельной творческой деятельности детей; удовлетворение потребности в самовыражении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31432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Какие есть виды детской деятельности?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5786478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Игровая (включая сюжетно-ролевую игру, игру с правилами и другие виды).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Коммуникативная (общение и взаимодействие со взрослыми и сверстниками). 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Познавательно-исследовательская (исследование объектов окружающего мира и экспериментирование с ними).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Восприятие художественной литературы и фольклора. 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Продуктивная (рисование, лепка, аппликация и др.).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Музыкальная (восприятие и понимание смысла музыкальных произведений, пение, музыкально-ритмические движения. игры на детских музыкальных инструментах). 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Двигательная (овладение основными движениями).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Самообслуживание и элементарный бытовой труд( в помещении и на улице).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Конструирование  из разного материала включая конструкторы модули бумагу природный материал.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2722</Words>
  <Application>Microsoft Office PowerPoint</Application>
  <PresentationFormat>Экран (4:3)</PresentationFormat>
  <Paragraphs>217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«Художественно – эстетическое развитие дошкольников в условиях реализации ФГОС ДО» </vt:lpstr>
      <vt:lpstr>1вопрос.     Как  ФГОС ДО раскрывает художественно – эстетическое развитие? </vt:lpstr>
      <vt:lpstr>Слайд 3</vt:lpstr>
      <vt:lpstr>Основные цели и задачи.  </vt:lpstr>
      <vt:lpstr>Слайд 5</vt:lpstr>
      <vt:lpstr>Конструктивно-модельная деятельность. </vt:lpstr>
      <vt:lpstr>Музыкальная деятельность. </vt:lpstr>
      <vt:lpstr>    Какие есть виды детской деятельности?  </vt:lpstr>
      <vt:lpstr>Слайд 9</vt:lpstr>
      <vt:lpstr>  3 вопрос.     Какие задачи ставятся по художественно-эстетическому развитию?   </vt:lpstr>
      <vt:lpstr>  Задачи по художественно-эстетическому развитию.  Младший возраст:  </vt:lpstr>
      <vt:lpstr>Слайд 12</vt:lpstr>
      <vt:lpstr>Средний возраст:</vt:lpstr>
      <vt:lpstr>Слайд 14</vt:lpstr>
      <vt:lpstr>Слайд 15</vt:lpstr>
      <vt:lpstr>Старший возраст:</vt:lpstr>
      <vt:lpstr>Слайд 17</vt:lpstr>
      <vt:lpstr>Слайд 18</vt:lpstr>
      <vt:lpstr>Слайд 19</vt:lpstr>
      <vt:lpstr>Слайд 20</vt:lpstr>
      <vt:lpstr>  КРОССВОРД       </vt:lpstr>
      <vt:lpstr>Слайд 22</vt:lpstr>
      <vt:lpstr>  4 вопрос.     Чем должен обладать ребенок на этапе завершения дошкольного образования?   </vt:lpstr>
      <vt:lpstr>Целевые ориентиры на этапе завершения дошкольного образования.</vt:lpstr>
      <vt:lpstr>Слайд 25</vt:lpstr>
      <vt:lpstr>  5 вопрос.     Как можно объединить несколько видов деятельности в единое целое?   </vt:lpstr>
      <vt:lpstr>Интеграция.  </vt:lpstr>
      <vt:lpstr>Слайд 28</vt:lpstr>
      <vt:lpstr>   6 вопрос.     Как предметно развивающая среда влияет на художественно- эстетическое развитие?      </vt:lpstr>
      <vt:lpstr>Слайд 30</vt:lpstr>
      <vt:lpstr>Слайд 31</vt:lpstr>
      <vt:lpstr>Слайд 32</vt:lpstr>
      <vt:lpstr>      Творческая  мастерская        </vt:lpstr>
      <vt:lpstr>СПАСИБО ЗА 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Borisenko</cp:lastModifiedBy>
  <cp:revision>41</cp:revision>
  <dcterms:created xsi:type="dcterms:W3CDTF">2013-03-16T17:10:51Z</dcterms:created>
  <dcterms:modified xsi:type="dcterms:W3CDTF">2022-12-16T06:20:00Z</dcterms:modified>
</cp:coreProperties>
</file>