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94" r:id="rId2"/>
    <p:sldId id="289" r:id="rId3"/>
    <p:sldId id="288" r:id="rId4"/>
    <p:sldId id="292" r:id="rId5"/>
    <p:sldId id="293" r:id="rId6"/>
    <p:sldId id="295" r:id="rId7"/>
    <p:sldId id="284" r:id="rId8"/>
    <p:sldId id="277" r:id="rId9"/>
    <p:sldId id="260" r:id="rId10"/>
    <p:sldId id="278" r:id="rId11"/>
    <p:sldId id="280" r:id="rId12"/>
    <p:sldId id="259" r:id="rId13"/>
    <p:sldId id="261" r:id="rId14"/>
    <p:sldId id="299" r:id="rId15"/>
    <p:sldId id="297" r:id="rId16"/>
    <p:sldId id="300" r:id="rId17"/>
    <p:sldId id="301" r:id="rId18"/>
    <p:sldId id="302" r:id="rId19"/>
    <p:sldId id="307" r:id="rId20"/>
    <p:sldId id="328" r:id="rId21"/>
    <p:sldId id="312" r:id="rId22"/>
    <p:sldId id="311" r:id="rId23"/>
    <p:sldId id="31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Y val="0"/>
      <c:depthPercent val="100"/>
      <c:perspective val="30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Description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90000">
                  <a:schemeClr val="accent1">
                    <a:lumMod val="75000"/>
                  </a:schemeClr>
                </a:gs>
                <a:gs pos="99000">
                  <a:schemeClr val="accent1">
                    <a:lumMod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gapWidth val="100"/>
        <c:gapDepth val="100"/>
        <c:shape val="cylinder"/>
        <c:axId val="141306880"/>
        <c:axId val="125178624"/>
        <c:axId val="0"/>
      </c:bar3DChart>
      <c:catAx>
        <c:axId val="141306880"/>
        <c:scaling>
          <c:orientation val="minMax"/>
        </c:scaling>
        <c:delete val="1"/>
        <c:axPos val="b"/>
        <c:numFmt formatCode="General" sourceLinked="1"/>
        <c:tickLblPos val="none"/>
        <c:crossAx val="125178624"/>
        <c:crosses val="autoZero"/>
        <c:auto val="1"/>
        <c:lblAlgn val="ctr"/>
        <c:lblOffset val="100"/>
      </c:catAx>
      <c:valAx>
        <c:axId val="125178624"/>
        <c:scaling>
          <c:orientation val="minMax"/>
        </c:scaling>
        <c:delete val="1"/>
        <c:axPos val="l"/>
        <c:numFmt formatCode="General" sourceLinked="1"/>
        <c:tickLblPos val="none"/>
        <c:crossAx val="141306880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Y val="0"/>
      <c:depthPercent val="100"/>
      <c:perspective val="30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ser>
          <c:idx val="1"/>
          <c:order val="0"/>
          <c:tx>
            <c:strRef>
              <c:f>Tabelle1!$C$1</c:f>
              <c:strCache>
                <c:ptCount val="1"/>
                <c:pt idx="0">
                  <c:v>Description 2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99000">
                  <a:schemeClr val="accent1">
                    <a:lumMod val="60000"/>
                    <a:lumOff val="40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gapWidth val="100"/>
        <c:gapDepth val="100"/>
        <c:shape val="cylinder"/>
        <c:axId val="125337600"/>
        <c:axId val="125339136"/>
        <c:axId val="0"/>
      </c:bar3DChart>
      <c:catAx>
        <c:axId val="125337600"/>
        <c:scaling>
          <c:orientation val="minMax"/>
        </c:scaling>
        <c:delete val="1"/>
        <c:axPos val="b"/>
        <c:numFmt formatCode="General" sourceLinked="1"/>
        <c:tickLblPos val="none"/>
        <c:crossAx val="125339136"/>
        <c:crosses val="autoZero"/>
        <c:auto val="1"/>
        <c:lblAlgn val="ctr"/>
        <c:lblOffset val="100"/>
      </c:catAx>
      <c:valAx>
        <c:axId val="125339136"/>
        <c:scaling>
          <c:orientation val="minMax"/>
        </c:scaling>
        <c:delete val="1"/>
        <c:axPos val="l"/>
        <c:numFmt formatCode="General" sourceLinked="1"/>
        <c:tickLblPos val="none"/>
        <c:crossAx val="125337600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Y val="0"/>
      <c:depthPercent val="100"/>
      <c:perspective val="30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ser>
          <c:idx val="2"/>
          <c:order val="0"/>
          <c:tx>
            <c:strRef>
              <c:f>Tabelle1!$D$1</c:f>
              <c:strCache>
                <c:ptCount val="1"/>
                <c:pt idx="0">
                  <c:v>Description 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gapWidth val="100"/>
        <c:gapDepth val="100"/>
        <c:shape val="cylinder"/>
        <c:axId val="125412096"/>
        <c:axId val="125413632"/>
        <c:axId val="0"/>
      </c:bar3DChart>
      <c:catAx>
        <c:axId val="125412096"/>
        <c:scaling>
          <c:orientation val="minMax"/>
        </c:scaling>
        <c:delete val="1"/>
        <c:axPos val="b"/>
        <c:numFmt formatCode="General" sourceLinked="1"/>
        <c:tickLblPos val="none"/>
        <c:crossAx val="125413632"/>
        <c:crosses val="autoZero"/>
        <c:auto val="1"/>
        <c:lblAlgn val="ctr"/>
        <c:lblOffset val="100"/>
      </c:catAx>
      <c:valAx>
        <c:axId val="125413632"/>
        <c:scaling>
          <c:orientation val="minMax"/>
        </c:scaling>
        <c:delete val="1"/>
        <c:axPos val="l"/>
        <c:numFmt formatCode="General" sourceLinked="1"/>
        <c:tickLblPos val="none"/>
        <c:crossAx val="125412096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Y val="0"/>
      <c:depthPercent val="100"/>
      <c:perspective val="30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3DChart>
        <c:barDir val="col"/>
        <c:grouping val="stacked"/>
        <c:ser>
          <c:idx val="3"/>
          <c:order val="0"/>
          <c:tx>
            <c:strRef>
              <c:f>Tabelle1!$E$1</c:f>
              <c:strCache>
                <c:ptCount val="1"/>
                <c:pt idx="0">
                  <c:v>Description 4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cat>
            <c:strRef>
              <c:f>Tabelle1!$A$2</c:f>
              <c:strCache>
                <c:ptCount val="1"/>
                <c:pt idx="0">
                  <c:v>Category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gapWidth val="100"/>
        <c:gapDepth val="100"/>
        <c:shape val="cylinder"/>
        <c:axId val="128779776"/>
        <c:axId val="128781312"/>
        <c:axId val="0"/>
      </c:bar3DChart>
      <c:catAx>
        <c:axId val="128779776"/>
        <c:scaling>
          <c:orientation val="minMax"/>
        </c:scaling>
        <c:delete val="1"/>
        <c:axPos val="b"/>
        <c:numFmt formatCode="General" sourceLinked="1"/>
        <c:tickLblPos val="none"/>
        <c:crossAx val="128781312"/>
        <c:crosses val="autoZero"/>
        <c:auto val="1"/>
        <c:lblAlgn val="ctr"/>
        <c:lblOffset val="100"/>
      </c:catAx>
      <c:valAx>
        <c:axId val="128781312"/>
        <c:scaling>
          <c:orientation val="minMax"/>
        </c:scaling>
        <c:delete val="1"/>
        <c:axPos val="l"/>
        <c:numFmt formatCode="General" sourceLinked="1"/>
        <c:tickLblPos val="none"/>
        <c:crossAx val="128779776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</c:spPr>
  <c:txPr>
    <a:bodyPr/>
    <a:lstStyle/>
    <a:p>
      <a:pPr>
        <a:defRPr sz="1800" b="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F1CE-176E-4274-9CF4-D813B9203BF2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357E-1D34-4957-82FA-B69A8F7CB7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04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357E-1D34-4957-82FA-B69A8F7CB74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082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378737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20844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62073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181864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32477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41518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32163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378137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29274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67705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10926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130"/>
            <a:ext cx="477190" cy="55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029" y="175119"/>
            <a:ext cx="477190" cy="55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3" y="381980"/>
            <a:ext cx="273039" cy="31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DSCN58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36"/>
            <a:ext cx="9129919" cy="684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ownloads\imgonline-com-ua-Transparent-backgr-Eu7D44M7XUePHyqw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024"/>
            <a:ext cx="2160240" cy="1715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052736"/>
            <a:ext cx="80406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 уютный, добрый дом - </a:t>
            </a:r>
          </a:p>
          <a:p>
            <a:pPr algn="ctr"/>
            <a:r>
              <a:rPr lang="ru-RU" sz="7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дом, в котором мы живем</a:t>
            </a:r>
            <a:r>
              <a:rPr lang="ru-RU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2023г</a:t>
            </a:r>
            <a:endParaRPr lang="ru-RU" sz="4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5330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8" y="-29644"/>
            <a:ext cx="3286228" cy="1160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7" y="330939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76679"/>
            <a:ext cx="325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374">
            <a:off x="6593136" y="3010209"/>
            <a:ext cx="2212053" cy="165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5515" y="5680104"/>
            <a:ext cx="8748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есть площадка для игры в городки, приобретен теннисный стол, на спортивной площадке имеется необходимое оборудование для игры в баскетбол, волейбол, футбол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6611">
            <a:off x="361666" y="2805570"/>
            <a:ext cx="2589138" cy="172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2123728" y="2314461"/>
            <a:ext cx="504056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физическому воспитанию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754218" y="3943648"/>
            <a:ext cx="1600198" cy="1544637"/>
            <a:chOff x="642" y="2919"/>
            <a:chExt cx="1008" cy="973"/>
          </a:xfrm>
        </p:grpSpPr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651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672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708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42" y="3192"/>
              <a:ext cx="10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Спортивный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5770324" y="3998662"/>
            <a:ext cx="1544640" cy="1544637"/>
            <a:chOff x="4368" y="2919"/>
            <a:chExt cx="973" cy="973"/>
          </a:xfrm>
        </p:grpSpPr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4368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gray">
            <a:xfrm>
              <a:off x="4389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gray">
            <a:xfrm>
              <a:off x="4425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gray">
            <a:xfrm>
              <a:off x="4461" y="3157"/>
              <a:ext cx="85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Кружок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«Чемпион»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6054" y="1114132"/>
            <a:ext cx="8718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образовательной области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 является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совершенствование функциональных  возможностей детского организма; приобретение опыта в двигательной деятельности. В образовательной организации созданы условия для физического развития детей: 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3756352" y="4431053"/>
            <a:ext cx="1477521" cy="1368963"/>
            <a:chOff x="3104" y="2919"/>
            <a:chExt cx="989" cy="973"/>
          </a:xfrm>
        </p:grpSpPr>
        <p:sp>
          <p:nvSpPr>
            <p:cNvPr id="30" name="Oval 22"/>
            <p:cNvSpPr>
              <a:spLocks noChangeArrowheads="1"/>
            </p:cNvSpPr>
            <p:nvPr/>
          </p:nvSpPr>
          <p:spPr bwMode="gray">
            <a:xfrm>
              <a:off x="3120" y="2919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gray">
            <a:xfrm>
              <a:off x="3141" y="2942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gray">
            <a:xfrm>
              <a:off x="3177" y="2976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3104" y="3192"/>
              <a:ext cx="9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Спортивная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площадка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AutoShape 38"/>
          <p:cNvSpPr>
            <a:spLocks noChangeArrowheads="1"/>
          </p:cNvSpPr>
          <p:nvPr/>
        </p:nvSpPr>
        <p:spPr bwMode="gray">
          <a:xfrm>
            <a:off x="2411760" y="2971799"/>
            <a:ext cx="4248472" cy="1405236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gray">
          <a:xfrm>
            <a:off x="3190904" y="3289630"/>
            <a:ext cx="27270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по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Волошиной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двор»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2165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9" y="89203"/>
            <a:ext cx="3198896" cy="112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7" y="330939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7778" y="724736"/>
            <a:ext cx="2996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785">
            <a:off x="6623326" y="4151260"/>
            <a:ext cx="2203459" cy="165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83934" y="1203791"/>
            <a:ext cx="8769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осуществляется в комплексном взаимодействии педагогов учреждения и специалистов.  Одна из задач нашего дошкольного учреждения - совершенствование работы по развитию речи детей. Реализуется региональный компонент основной образовательной программы - парциальная программа дошкольного образования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речевым тропинкам Белогорья», авторы Л.В. Серых, М.В. Панькова.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 дошкольников осуществляется в различных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формах:</a:t>
            </a:r>
          </a:p>
        </p:txBody>
      </p:sp>
      <p:pic>
        <p:nvPicPr>
          <p:cNvPr id="7" name="Picture 2" descr="F:\матереалы с интернет-выставки\речевое развитие\17cc66f7b0bd50677a7c7acfc4056659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35" y="3661648"/>
            <a:ext cx="3407869" cy="22730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Freeform 3"/>
          <p:cNvSpPr>
            <a:spLocks noEditPoints="1"/>
          </p:cNvSpPr>
          <p:nvPr/>
        </p:nvSpPr>
        <p:spPr bwMode="gray">
          <a:xfrm rot="-1358056">
            <a:off x="1938101" y="3574816"/>
            <a:ext cx="5032692" cy="2662030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gray">
          <a:xfrm>
            <a:off x="2514600" y="2778125"/>
            <a:ext cx="1295400" cy="130175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3137"/>
                  <a:invGamma/>
                </a:srgb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12700" dir="10800000">
              <a:srgbClr val="6D749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645299" y="3105834"/>
            <a:ext cx="1034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6142030" y="2708921"/>
            <a:ext cx="1454306" cy="1301750"/>
          </a:xfrm>
          <a:prstGeom prst="ellipse">
            <a:avLst/>
          </a:prstGeom>
          <a:gradFill rotWithShape="1">
            <a:gsLst>
              <a:gs pos="0">
                <a:srgbClr val="9933FF">
                  <a:gamma/>
                  <a:tint val="33333"/>
                  <a:invGamma/>
                </a:srgb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 dist="63500" dir="10800000">
              <a:srgbClr val="6D749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05087" y="2907239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образовательной ситуаци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gray">
          <a:xfrm>
            <a:off x="4876800" y="43434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tint val="27451"/>
                  <a:invGamma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6D749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013911" y="4537526"/>
            <a:ext cx="1021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>
            <a:off x="1868054" y="4653136"/>
            <a:ext cx="1811246" cy="1594200"/>
          </a:xfrm>
          <a:prstGeom prst="ellipse">
            <a:avLst/>
          </a:prstGeom>
          <a:gradFill rotWithShape="1">
            <a:gsLst>
              <a:gs pos="0">
                <a:srgbClr val="00CCFF">
                  <a:gamma/>
                  <a:tint val="48627"/>
                  <a:invGamma/>
                </a:srgbClr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2">
              <a:srgbClr val="6D7491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1797167" y="4905831"/>
            <a:ext cx="1941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непосредственного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 взрослыми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384">
            <a:off x="357667" y="3312121"/>
            <a:ext cx="1959865" cy="146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0368419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admin\Desktop\фото к презентации\выставки\DSCN03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15" y="3849558"/>
            <a:ext cx="2496403" cy="1872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04257" y="973588"/>
            <a:ext cx="8939743" cy="159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дошкольной образовательной организации систематически осуществляется работа по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 и сотрудников. Формы - самые разнообразные: участие в реализации проектов, ароматерапия, кислородные коктейли,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закаливание. В 2018 году учреждение участвовало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пилотного проекта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здоровьем на территории Ракитянского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«Кабинет здоровья»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воспитанников, в котором медицинский работник размещает полезную информацию для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6360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здоровьем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93614" y="2570882"/>
            <a:ext cx="3721876" cy="3853936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 rot="16200000">
            <a:off x="-1369789" y="4188220"/>
            <a:ext cx="3585549" cy="3537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здоровьем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442" y="288678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здоровья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9" y="3403600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здоровья воспитанников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4077072"/>
            <a:ext cx="20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здоровья работников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4725144"/>
            <a:ext cx="203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1571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воспитателей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1463677" cy="1950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1461638" cy="194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6156176" y="2924944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Представление проекта Губернатора Белгородской области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1657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2279" y="404664"/>
            <a:ext cx="1430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4265" y="590828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816" y="940291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96101"/>
            <a:ext cx="3951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национального проекта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4385" y="1884851"/>
            <a:ext cx="26561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 рамках реализации Федерального проекта «Успех каждого ребенка» в дошкольном учреждении 100% охват дополнительным образованием детей от 5 до 7 лет. Функционируют  5 детских объединений по интересам (кружки), программы данных кружков внесены в Навигатор дополнительного образования детей Белгородской области. Финансирование деятельности объединений по интересам осуществляется из муниципального задания, кружки на бесплатной основе. Родители воспитанников получили сертификаты соответствия.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971600" y="2276872"/>
            <a:ext cx="5961856" cy="3971528"/>
            <a:chOff x="576" y="768"/>
            <a:chExt cx="4608" cy="3168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gray">
            <a:xfrm rot="-675088">
              <a:off x="2016" y="3168"/>
              <a:ext cx="3168" cy="76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PubPieSlice"/>
            <p:cNvSpPr>
              <a:spLocks noEditPoints="1" noChangeArrowheads="1"/>
            </p:cNvSpPr>
            <p:nvPr/>
          </p:nvSpPr>
          <p:spPr bwMode="gray">
            <a:xfrm rot="-541963">
              <a:off x="576" y="768"/>
              <a:ext cx="3945" cy="3110"/>
            </a:xfrm>
            <a:custGeom>
              <a:avLst/>
              <a:gdLst>
                <a:gd name="G0" fmla="+- 0 0 0"/>
                <a:gd name="G1" fmla="sin 10800 -4287579"/>
                <a:gd name="G2" fmla="cos 10800 -4287579"/>
                <a:gd name="G3" fmla="sin 10800 -4265226"/>
                <a:gd name="G4" fmla="cos 10800 -4265226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5291 w 21600"/>
                <a:gd name="T1" fmla="*/ 978 h 21600"/>
                <a:gd name="T2" fmla="*/ 10800 w 21600"/>
                <a:gd name="T3" fmla="*/ 10800 h 21600"/>
                <a:gd name="T4" fmla="*/ 15350 w 21600"/>
                <a:gd name="T5" fmla="*/ 10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5290" y="978"/>
                  </a:moveTo>
                  <a:cubicBezTo>
                    <a:pt x="13881" y="333"/>
                    <a:pt x="12349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6597"/>
                    <a:pt x="19161" y="2775"/>
                    <a:pt x="15349" y="10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69804"/>
                    <a:invGamma/>
                  </a:srgbClr>
                </a:gs>
                <a:gs pos="100000">
                  <a:srgbClr val="6699FF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5064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  <a:extLst>
              <a:ext uri="{91240B29-F687-4F45-9708-019B960494DF}">
                <a14:hiddenLine xmlns=""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8" name="PubPieSlice"/>
            <p:cNvSpPr>
              <a:spLocks noEditPoints="1" noChangeArrowheads="1"/>
            </p:cNvSpPr>
            <p:nvPr/>
          </p:nvSpPr>
          <p:spPr bwMode="gray">
            <a:xfrm rot="-1740949">
              <a:off x="850" y="1091"/>
              <a:ext cx="3877" cy="2693"/>
            </a:xfrm>
            <a:custGeom>
              <a:avLst/>
              <a:gdLst>
                <a:gd name="G0" fmla="+- 0 0 0"/>
                <a:gd name="G1" fmla="sin 10800 -690829"/>
                <a:gd name="G2" fmla="cos 10800 -690829"/>
                <a:gd name="G3" fmla="sin 10800 -3751415"/>
                <a:gd name="G4" fmla="cos 10800 -375141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21417 w 21600"/>
                <a:gd name="T1" fmla="*/ 8824 h 21600"/>
                <a:gd name="T2" fmla="*/ 10800 w 21600"/>
                <a:gd name="T3" fmla="*/ 10800 h 21600"/>
                <a:gd name="T4" fmla="*/ 16643 w 21600"/>
                <a:gd name="T5" fmla="*/ 1717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1417" y="8823"/>
                  </a:moveTo>
                  <a:cubicBezTo>
                    <a:pt x="20873" y="5898"/>
                    <a:pt x="19145" y="3327"/>
                    <a:pt x="16642" y="1717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81961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0066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PubPieSlice"/>
            <p:cNvSpPr>
              <a:spLocks noEditPoints="1" noChangeArrowheads="1"/>
            </p:cNvSpPr>
            <p:nvPr/>
          </p:nvSpPr>
          <p:spPr bwMode="gray">
            <a:xfrm rot="-1731064">
              <a:off x="842" y="1078"/>
              <a:ext cx="3878" cy="2711"/>
            </a:xfrm>
            <a:custGeom>
              <a:avLst/>
              <a:gdLst>
                <a:gd name="G0" fmla="+- 0 0 0"/>
                <a:gd name="G1" fmla="sin 10800 2920378"/>
                <a:gd name="G2" fmla="cos 10800 2920378"/>
                <a:gd name="G3" fmla="sin 10800 -698513"/>
                <a:gd name="G4" fmla="cos 10800 -698513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8494 w 21600"/>
                <a:gd name="T1" fmla="*/ 18378 h 21600"/>
                <a:gd name="T2" fmla="*/ 10800 w 21600"/>
                <a:gd name="T3" fmla="*/ 10800 h 21600"/>
                <a:gd name="T4" fmla="*/ 21413 w 21600"/>
                <a:gd name="T5" fmla="*/ 880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8494" y="18378"/>
                  </a:moveTo>
                  <a:cubicBezTo>
                    <a:pt x="20484" y="16358"/>
                    <a:pt x="21600" y="13635"/>
                    <a:pt x="21600" y="10800"/>
                  </a:cubicBezTo>
                  <a:cubicBezTo>
                    <a:pt x="21600" y="10129"/>
                    <a:pt x="21537" y="9460"/>
                    <a:pt x="21413" y="8801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699FF">
                    <a:gamma/>
                    <a:tint val="69804"/>
                    <a:invGamma/>
                  </a:srgbClr>
                </a:gs>
                <a:gs pos="100000">
                  <a:srgbClr val="6699F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PubPieSlice"/>
            <p:cNvSpPr>
              <a:spLocks noEditPoints="1" noChangeArrowheads="1"/>
            </p:cNvSpPr>
            <p:nvPr/>
          </p:nvSpPr>
          <p:spPr bwMode="gray">
            <a:xfrm rot="-1731064">
              <a:off x="848" y="1064"/>
              <a:ext cx="3878" cy="2712"/>
            </a:xfrm>
            <a:custGeom>
              <a:avLst/>
              <a:gdLst>
                <a:gd name="G0" fmla="+- 0 0 0"/>
                <a:gd name="G1" fmla="sin 10800 5800715"/>
                <a:gd name="G2" fmla="cos 10800 5800715"/>
                <a:gd name="G3" fmla="sin 10800 2898879"/>
                <a:gd name="G4" fmla="cos 10800 2898879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1080 w 21600"/>
                <a:gd name="T1" fmla="*/ 21596 h 21600"/>
                <a:gd name="T2" fmla="*/ 10800 w 21600"/>
                <a:gd name="T3" fmla="*/ 10800 h 21600"/>
                <a:gd name="T4" fmla="*/ 18538 w 21600"/>
                <a:gd name="T5" fmla="*/ 18333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1080" y="21596"/>
                  </a:moveTo>
                  <a:cubicBezTo>
                    <a:pt x="13896" y="21523"/>
                    <a:pt x="16573" y="20352"/>
                    <a:pt x="18538" y="18333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66667"/>
                    <a:invGamma/>
                  </a:srgbClr>
                </a:gs>
                <a:gs pos="100000">
                  <a:srgbClr val="0066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0066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PubPieSlice"/>
            <p:cNvSpPr>
              <a:spLocks noEditPoints="1" noChangeArrowheads="1"/>
            </p:cNvSpPr>
            <p:nvPr/>
          </p:nvSpPr>
          <p:spPr bwMode="gray">
            <a:xfrm rot="19868936">
              <a:off x="846" y="1083"/>
              <a:ext cx="3878" cy="2704"/>
            </a:xfrm>
            <a:custGeom>
              <a:avLst/>
              <a:gdLst>
                <a:gd name="G0" fmla="+- 0 0 0"/>
                <a:gd name="G1" fmla="sin 10800 -3698753"/>
                <a:gd name="G2" fmla="cos 10800 -3698753"/>
                <a:gd name="G3" fmla="sin 10800 -6217412"/>
                <a:gd name="G4" fmla="cos 10800 -6217412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6770 w 21600"/>
                <a:gd name="T1" fmla="*/ 1800 h 21600"/>
                <a:gd name="T2" fmla="*/ 10800 w 21600"/>
                <a:gd name="T3" fmla="*/ 10800 h 21600"/>
                <a:gd name="T4" fmla="*/ 9883 w 21600"/>
                <a:gd name="T5" fmla="*/ 38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769" y="1800"/>
                  </a:moveTo>
                  <a:cubicBezTo>
                    <a:pt x="15000" y="626"/>
                    <a:pt x="12923" y="0"/>
                    <a:pt x="10800" y="0"/>
                  </a:cubicBezTo>
                  <a:cubicBezTo>
                    <a:pt x="10493" y="-1"/>
                    <a:pt x="10188" y="13"/>
                    <a:pt x="9883" y="3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5AA7F4">
                    <a:gamma/>
                    <a:tint val="69804"/>
                    <a:invGamma/>
                  </a:srgbClr>
                </a:gs>
                <a:gs pos="100000">
                  <a:srgbClr val="5AA7F4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5AA7F4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PubPieSlice"/>
            <p:cNvSpPr>
              <a:spLocks noEditPoints="1" noChangeArrowheads="1"/>
            </p:cNvSpPr>
            <p:nvPr/>
          </p:nvSpPr>
          <p:spPr bwMode="gray">
            <a:xfrm rot="-1731064">
              <a:off x="830" y="1080"/>
              <a:ext cx="3923" cy="2691"/>
            </a:xfrm>
            <a:custGeom>
              <a:avLst/>
              <a:gdLst>
                <a:gd name="G0" fmla="+- 0 0 0"/>
                <a:gd name="G1" fmla="sin 10800 -6234804"/>
                <a:gd name="G2" fmla="cos 10800 -6234804"/>
                <a:gd name="G3" fmla="sin 10800 -8874660"/>
                <a:gd name="G4" fmla="cos 10800 -887466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9833 w 21600"/>
                <a:gd name="T1" fmla="*/ 43 h 21600"/>
                <a:gd name="T2" fmla="*/ 10800 w 21600"/>
                <a:gd name="T3" fmla="*/ 10800 h 21600"/>
                <a:gd name="T4" fmla="*/ 3107 w 21600"/>
                <a:gd name="T5" fmla="*/ 3218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9833" y="43"/>
                  </a:moveTo>
                  <a:cubicBezTo>
                    <a:pt x="7286" y="272"/>
                    <a:pt x="4902" y="1397"/>
                    <a:pt x="3107" y="321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0066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PubPieSlice"/>
            <p:cNvSpPr>
              <a:spLocks noEditPoints="1" noChangeArrowheads="1"/>
            </p:cNvSpPr>
            <p:nvPr/>
          </p:nvSpPr>
          <p:spPr bwMode="gray">
            <a:xfrm rot="-1731064">
              <a:off x="835" y="1084"/>
              <a:ext cx="3899" cy="2679"/>
            </a:xfrm>
            <a:custGeom>
              <a:avLst/>
              <a:gdLst>
                <a:gd name="G0" fmla="+- 0 0 0"/>
                <a:gd name="G1" fmla="sin 10800 -8879999"/>
                <a:gd name="G2" fmla="cos 10800 -8879999"/>
                <a:gd name="G3" fmla="sin 10800 11230371"/>
                <a:gd name="G4" fmla="cos 10800 1123037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3097 w 21600"/>
                <a:gd name="T1" fmla="*/ 3229 h 21600"/>
                <a:gd name="T2" fmla="*/ 10800 w 21600"/>
                <a:gd name="T3" fmla="*/ 10800 h 21600"/>
                <a:gd name="T4" fmla="*/ 122 w 21600"/>
                <a:gd name="T5" fmla="*/ 12422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097" y="3229"/>
                  </a:moveTo>
                  <a:cubicBezTo>
                    <a:pt x="1112" y="5249"/>
                    <a:pt x="0" y="7967"/>
                    <a:pt x="0" y="10799"/>
                  </a:cubicBezTo>
                  <a:cubicBezTo>
                    <a:pt x="-1" y="11342"/>
                    <a:pt x="40" y="11885"/>
                    <a:pt x="122" y="12421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5AA7F4">
                    <a:gamma/>
                    <a:shade val="75686"/>
                    <a:invGamma/>
                  </a:srgbClr>
                </a:gs>
                <a:gs pos="100000">
                  <a:srgbClr val="5AA7F4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5AA7F4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PubPieSlice"/>
            <p:cNvSpPr>
              <a:spLocks noEditPoints="1" noChangeArrowheads="1"/>
            </p:cNvSpPr>
            <p:nvPr/>
          </p:nvSpPr>
          <p:spPr bwMode="gray">
            <a:xfrm rot="-1731064">
              <a:off x="860" y="1097"/>
              <a:ext cx="3868" cy="2679"/>
            </a:xfrm>
            <a:custGeom>
              <a:avLst/>
              <a:gdLst>
                <a:gd name="G0" fmla="+- 0 0 0"/>
                <a:gd name="G1" fmla="sin 10800 8282286"/>
                <a:gd name="G2" fmla="cos 10800 8282286"/>
                <a:gd name="G3" fmla="sin 10800 5529217"/>
                <a:gd name="G4" fmla="cos 10800 552921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4394 w 21600"/>
                <a:gd name="T1" fmla="*/ 19495 h 21600"/>
                <a:gd name="T2" fmla="*/ 10800 w 21600"/>
                <a:gd name="T3" fmla="*/ 10800 h 21600"/>
                <a:gd name="T4" fmla="*/ 11859 w 21600"/>
                <a:gd name="T5" fmla="*/ 21547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4393" y="19495"/>
                  </a:moveTo>
                  <a:cubicBezTo>
                    <a:pt x="6249" y="20862"/>
                    <a:pt x="8494" y="21600"/>
                    <a:pt x="10800" y="21600"/>
                  </a:cubicBezTo>
                  <a:cubicBezTo>
                    <a:pt x="11153" y="21599"/>
                    <a:pt x="11507" y="21582"/>
                    <a:pt x="11859" y="21547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shade val="84706"/>
                    <a:invGamma/>
                  </a:srgbClr>
                </a:gs>
                <a:gs pos="100000">
                  <a:srgbClr val="0066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0066CC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1729" y="1728"/>
              <a:ext cx="2115" cy="1314"/>
              <a:chOff x="1668" y="1747"/>
              <a:chExt cx="2115" cy="1314"/>
            </a:xfrm>
          </p:grpSpPr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 rot="19733972">
                <a:off x="1918" y="1905"/>
                <a:ext cx="1618" cy="99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AutoShape 21"/>
              <p:cNvSpPr>
                <a:spLocks noChangeArrowheads="1"/>
              </p:cNvSpPr>
              <p:nvPr/>
            </p:nvSpPr>
            <p:spPr bwMode="gray">
              <a:xfrm rot="-1870055">
                <a:off x="1668" y="1747"/>
                <a:ext cx="2115" cy="1314"/>
              </a:xfrm>
              <a:custGeom>
                <a:avLst/>
                <a:gdLst>
                  <a:gd name="G0" fmla="+- 1763482 0 0"/>
                  <a:gd name="G1" fmla="+- 5477921 0 0"/>
                  <a:gd name="G2" fmla="+- 1763482 0 5477921"/>
                  <a:gd name="G3" fmla="+- 10800 0 0"/>
                  <a:gd name="G4" fmla="+- 0 0 1763482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204 0 0"/>
                  <a:gd name="G9" fmla="+- 0 0 5477921"/>
                  <a:gd name="G10" fmla="+- 8204 0 2700"/>
                  <a:gd name="G11" fmla="cos G10 1763482"/>
                  <a:gd name="G12" fmla="sin G10 1763482"/>
                  <a:gd name="G13" fmla="cos 13500 1763482"/>
                  <a:gd name="G14" fmla="sin 13500 1763482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204 1 2"/>
                  <a:gd name="G20" fmla="+- G19 5400 0"/>
                  <a:gd name="G21" fmla="cos G20 1763482"/>
                  <a:gd name="G22" fmla="sin G20 1763482"/>
                  <a:gd name="G23" fmla="+- G21 10800 0"/>
                  <a:gd name="G24" fmla="+- G12 G23 G22"/>
                  <a:gd name="G25" fmla="+- G22 G23 G11"/>
                  <a:gd name="G26" fmla="cos 10800 1763482"/>
                  <a:gd name="G27" fmla="sin 10800 1763482"/>
                  <a:gd name="G28" fmla="cos 8204 1763482"/>
                  <a:gd name="G29" fmla="sin 8204 1763482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5477921"/>
                  <a:gd name="G36" fmla="sin G34 5477921"/>
                  <a:gd name="G37" fmla="+/ 5477921 1763482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204 G39"/>
                  <a:gd name="G43" fmla="sin 8204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4643 w 21600"/>
                  <a:gd name="T5" fmla="*/ 1926 h 21600"/>
                  <a:gd name="T6" fmla="*/ 11861 w 21600"/>
                  <a:gd name="T7" fmla="*/ 20242 h 21600"/>
                  <a:gd name="T8" fmla="*/ 6123 w 21600"/>
                  <a:gd name="T9" fmla="*/ 4059 h 21600"/>
                  <a:gd name="T10" fmla="*/ 22838 w 21600"/>
                  <a:gd name="T11" fmla="*/ 16909 h 21600"/>
                  <a:gd name="T12" fmla="*/ 17463 w 21600"/>
                  <a:gd name="T13" fmla="*/ 18665 h 21600"/>
                  <a:gd name="T14" fmla="*/ 15708 w 21600"/>
                  <a:gd name="T15" fmla="*/ 1329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115" y="14512"/>
                    </a:moveTo>
                    <a:cubicBezTo>
                      <a:pt x="18699" y="13362"/>
                      <a:pt x="19004" y="12090"/>
                      <a:pt x="19004" y="10800"/>
                    </a:cubicBezTo>
                    <a:cubicBezTo>
                      <a:pt x="19004" y="6269"/>
                      <a:pt x="15330" y="2596"/>
                      <a:pt x="10800" y="2596"/>
                    </a:cubicBezTo>
                    <a:cubicBezTo>
                      <a:pt x="6269" y="2596"/>
                      <a:pt x="2596" y="6269"/>
                      <a:pt x="2596" y="10800"/>
                    </a:cubicBezTo>
                    <a:cubicBezTo>
                      <a:pt x="2596" y="15330"/>
                      <a:pt x="6269" y="19004"/>
                      <a:pt x="10800" y="19004"/>
                    </a:cubicBezTo>
                    <a:cubicBezTo>
                      <a:pt x="11106" y="19004"/>
                      <a:pt x="11412" y="18986"/>
                      <a:pt x="11716" y="18952"/>
                    </a:cubicBezTo>
                    <a:lnTo>
                      <a:pt x="12006" y="21532"/>
                    </a:lnTo>
                    <a:cubicBezTo>
                      <a:pt x="11605" y="21577"/>
                      <a:pt x="11203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2498"/>
                      <a:pt x="21199" y="14173"/>
                      <a:pt x="20430" y="15687"/>
                    </a:cubicBezTo>
                    <a:lnTo>
                      <a:pt x="22838" y="16909"/>
                    </a:lnTo>
                    <a:lnTo>
                      <a:pt x="17463" y="18665"/>
                    </a:lnTo>
                    <a:lnTo>
                      <a:pt x="15708" y="13290"/>
                    </a:lnTo>
                    <a:lnTo>
                      <a:pt x="18115" y="1451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66CCFF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gray">
              <a:xfrm>
                <a:off x="2088" y="1940"/>
                <a:ext cx="1295" cy="8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100 % </a:t>
                </a:r>
              </a:p>
              <a:p>
                <a:pPr algn="ctr"/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охват детей</a:t>
                </a:r>
              </a:p>
              <a:p>
                <a:pPr algn="ctr"/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дополнительным образованием </a:t>
                </a:r>
                <a:endPara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 rot="21020377">
            <a:off x="2843808" y="263912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по интересам «Чемпион»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232091">
            <a:off x="3976346" y="4752856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по интересам «Хоровод»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164161">
            <a:off x="1693154" y="5268833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по интересам «Пешечка»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7253">
            <a:off x="4507240" y="2926755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по интересам «Семицветик»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717171">
            <a:off x="1396887" y="3655455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по интересам «Свечечка»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4038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97" y="43105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ОБРАЗОВАНИЯ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0568" y="117433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221" y="138493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женщин – создание условий дошкольного образования для детей в возрасте до 3 лет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97" y="1970829"/>
            <a:ext cx="443220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организована работа консультационного центра с целью оказания консультационной и диагностической помощи семьям, имеющим детей от 0 до 3 лет, не посещающих дошкольные учреждения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рамках деятельности консультационного центра специалистами ДОО организуются консультации, мастер-классы, разработаны памятки по вопросам воспитания и развития детей раннего возраста.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587727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3648" y="594928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594928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2" y="594928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Diagramm 12"/>
          <p:cNvGraphicFramePr/>
          <p:nvPr>
            <p:extLst>
              <p:ext uri="{D42A27DB-BD31-4B8C-83A1-F6EECF244321}">
                <p14:modId xmlns="" xmlns:p14="http://schemas.microsoft.com/office/powerpoint/2010/main" val="472472467"/>
              </p:ext>
            </p:extLst>
          </p:nvPr>
        </p:nvGraphicFramePr>
        <p:xfrm>
          <a:off x="0" y="4869161"/>
          <a:ext cx="1509841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5517232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Diagramm 12"/>
          <p:cNvGraphicFramePr/>
          <p:nvPr>
            <p:extLst>
              <p:ext uri="{D42A27DB-BD31-4B8C-83A1-F6EECF244321}">
                <p14:modId xmlns="" xmlns:p14="http://schemas.microsoft.com/office/powerpoint/2010/main" val="216143667"/>
              </p:ext>
            </p:extLst>
          </p:nvPr>
        </p:nvGraphicFramePr>
        <p:xfrm>
          <a:off x="1115616" y="4509120"/>
          <a:ext cx="1410367" cy="1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19672" y="5455323"/>
            <a:ext cx="55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Diagramm 12"/>
          <p:cNvGraphicFramePr/>
          <p:nvPr>
            <p:extLst>
              <p:ext uri="{D42A27DB-BD31-4B8C-83A1-F6EECF244321}">
                <p14:modId xmlns="" xmlns:p14="http://schemas.microsoft.com/office/powerpoint/2010/main" val="2160600182"/>
              </p:ext>
            </p:extLst>
          </p:nvPr>
        </p:nvGraphicFramePr>
        <p:xfrm>
          <a:off x="2466073" y="4077072"/>
          <a:ext cx="131383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98278" y="5226439"/>
            <a:ext cx="58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Diagramm 12"/>
          <p:cNvGraphicFramePr/>
          <p:nvPr>
            <p:extLst>
              <p:ext uri="{D42A27DB-BD31-4B8C-83A1-F6EECF244321}">
                <p14:modId xmlns="" xmlns:p14="http://schemas.microsoft.com/office/powerpoint/2010/main" val="2796296803"/>
              </p:ext>
            </p:extLst>
          </p:nvPr>
        </p:nvGraphicFramePr>
        <p:xfrm>
          <a:off x="3563888" y="4365104"/>
          <a:ext cx="1368152" cy="172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23928" y="5301208"/>
            <a:ext cx="56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798" y="4140654"/>
            <a:ext cx="416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консультаций для родителей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центра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08154" y="2007038"/>
            <a:ext cx="43680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ДОО открыта группа кратковременного пребывания для детей от 2-х до 3-х лет, которая способствует содействию занятости женщин, имеющих детей раннего возраста.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 позволяет мамам оставить своих детей с квалифицированным педагогом. Дети легко проходят адаптационный период, в случае необходимости с ними работает педагог-психолог.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89"/>
          <p:cNvGrpSpPr>
            <a:grpSpLocks/>
          </p:cNvGrpSpPr>
          <p:nvPr/>
        </p:nvGrpSpPr>
        <p:grpSpPr bwMode="auto">
          <a:xfrm>
            <a:off x="4784466" y="3832351"/>
            <a:ext cx="4252029" cy="504646"/>
            <a:chOff x="1296" y="1171"/>
            <a:chExt cx="2957" cy="461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47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занятости женщин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47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9" name="Picture 79" descr="Picture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432" y="117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0" name="Group 90"/>
          <p:cNvGrpSpPr>
            <a:grpSpLocks/>
          </p:cNvGrpSpPr>
          <p:nvPr/>
        </p:nvGrpSpPr>
        <p:grpSpPr bwMode="auto">
          <a:xfrm>
            <a:off x="4817502" y="4285500"/>
            <a:ext cx="4329078" cy="631893"/>
            <a:chOff x="1296" y="1582"/>
            <a:chExt cx="3030" cy="531"/>
          </a:xfrm>
        </p:grpSpPr>
        <p:sp>
          <p:nvSpPr>
            <p:cNvPr id="51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2" name="Text Box 44"/>
            <p:cNvSpPr txBox="1">
              <a:spLocks noChangeArrowheads="1"/>
            </p:cNvSpPr>
            <p:nvPr/>
          </p:nvSpPr>
          <p:spPr bwMode="gray">
            <a:xfrm>
              <a:off x="1799" y="1673"/>
              <a:ext cx="252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Адаптация детей к пребыванию в учреждении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55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7" name="Picture 80" descr="Picture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Text Box 45"/>
            <p:cNvSpPr txBox="1">
              <a:spLocks noChangeArrowheads="1"/>
            </p:cNvSpPr>
            <p:nvPr/>
          </p:nvSpPr>
          <p:spPr bwMode="gray">
            <a:xfrm>
              <a:off x="1434" y="158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8" name="Group 89"/>
          <p:cNvGrpSpPr>
            <a:grpSpLocks/>
          </p:cNvGrpSpPr>
          <p:nvPr/>
        </p:nvGrpSpPr>
        <p:grpSpPr bwMode="auto">
          <a:xfrm>
            <a:off x="4795110" y="4906877"/>
            <a:ext cx="4241385" cy="584556"/>
            <a:chOff x="1296" y="1171"/>
            <a:chExt cx="2928" cy="534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Социализация малышей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5" name="Picture 79" descr="Picture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 Box 11"/>
            <p:cNvSpPr txBox="1">
              <a:spLocks noChangeArrowheads="1"/>
            </p:cNvSpPr>
            <p:nvPr/>
          </p:nvSpPr>
          <p:spPr bwMode="gray">
            <a:xfrm>
              <a:off x="1446" y="1171"/>
              <a:ext cx="285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3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90"/>
          <p:cNvGrpSpPr>
            <a:grpSpLocks/>
          </p:cNvGrpSpPr>
          <p:nvPr/>
        </p:nvGrpSpPr>
        <p:grpSpPr bwMode="auto">
          <a:xfrm>
            <a:off x="4850641" y="5423703"/>
            <a:ext cx="4183346" cy="711039"/>
            <a:chOff x="1296" y="1631"/>
            <a:chExt cx="2928" cy="596"/>
          </a:xfrm>
        </p:grpSpPr>
        <p:sp>
          <p:nvSpPr>
            <p:cNvPr id="67" name="AutoShape 39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" name="Text Box 44"/>
            <p:cNvSpPr txBox="1">
              <a:spLocks noChangeArrowheads="1"/>
            </p:cNvSpPr>
            <p:nvPr/>
          </p:nvSpPr>
          <p:spPr bwMode="gray">
            <a:xfrm>
              <a:off x="1776" y="1649"/>
              <a:ext cx="242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Информирование родителей о процессе развития ребенка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9" name="Group 85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71" name="Oval 41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42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74A73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3" name="Picture 80" descr="Picture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 Box 45"/>
            <p:cNvSpPr txBox="1">
              <a:spLocks noChangeArrowheads="1"/>
            </p:cNvSpPr>
            <p:nvPr/>
          </p:nvSpPr>
          <p:spPr bwMode="gray">
            <a:xfrm>
              <a:off x="1447" y="1631"/>
              <a:ext cx="29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4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89"/>
          <p:cNvGrpSpPr>
            <a:grpSpLocks/>
          </p:cNvGrpSpPr>
          <p:nvPr/>
        </p:nvGrpSpPr>
        <p:grpSpPr bwMode="auto">
          <a:xfrm>
            <a:off x="4836677" y="5992465"/>
            <a:ext cx="4212055" cy="658566"/>
            <a:chOff x="1296" y="1169"/>
            <a:chExt cx="2928" cy="536"/>
          </a:xfrm>
        </p:grpSpPr>
        <p:sp>
          <p:nvSpPr>
            <p:cNvPr id="75" name="AutoShape 4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6" name="Text Box 10"/>
            <p:cNvSpPr txBox="1">
              <a:spLocks noChangeArrowheads="1"/>
            </p:cNvSpPr>
            <p:nvPr/>
          </p:nvSpPr>
          <p:spPr bwMode="gray">
            <a:xfrm>
              <a:off x="1759" y="1169"/>
              <a:ext cx="2160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образования детьми, посещающими ГКП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8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79" name="Oval 6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A67A3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1" name="Picture 79" descr="Picture1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8" name="Text Box 11"/>
            <p:cNvSpPr txBox="1">
              <a:spLocks noChangeArrowheads="1"/>
            </p:cNvSpPr>
            <p:nvPr/>
          </p:nvSpPr>
          <p:spPr bwMode="gray">
            <a:xfrm>
              <a:off x="1463" y="1171"/>
              <a:ext cx="285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FFFF"/>
                  </a:solidFill>
                </a:rPr>
                <a:t>5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584711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849" y="105273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«Внедрение бережливых технологий в деятельность дошкольных образовательных организаций Белгородской области»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(«Бережливый детский сад»)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226" y="197606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ДОО организована деятельность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Опорной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площадки по внедрению бережливых технологий, создана лидерская команда по реализации  проекта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Бережливый детский сад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учреждении используются инструменты бережливого управления: Доска задач, 5-С. Создана удобная навигация, разработаны проекты по оптимизации процессов приема в ДОО, сбора документов для прохождения детьми ЦПМПК.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50675" y="2870536"/>
            <a:ext cx="4231495" cy="1397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9082" y="297861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«Центр </a:t>
            </a:r>
            <a:r>
              <a:rPr lang="ru-RU" sz="120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– детский сад № 6» </a:t>
            </a:r>
          </a:p>
          <a:p>
            <a:pPr algn="ctr"/>
            <a:r>
              <a:rPr lang="ru-RU" sz="120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20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Пролетарский</a:t>
            </a:r>
          </a:p>
          <a:p>
            <a:pPr algn="ctr"/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ОПОРНАЯ ПЛОЩАДКА </a:t>
            </a:r>
          </a:p>
          <a:p>
            <a:pPr algn="ctr"/>
            <a:r>
              <a:rPr lang="ru-RU" sz="120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Лидерская команда 7 человек</a:t>
            </a:r>
            <a:endParaRPr lang="ru-RU" sz="1200" dirty="0">
              <a:ln w="1143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467544" y="3573016"/>
            <a:ext cx="2736304" cy="2181905"/>
            <a:chOff x="672" y="1344"/>
            <a:chExt cx="2130" cy="1968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500255" y="3486449"/>
            <a:ext cx="3202066" cy="2246806"/>
            <a:chOff x="2880" y="1344"/>
            <a:chExt cx="2126" cy="1968"/>
          </a:xfrm>
        </p:grpSpPr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20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3491879" y="4369953"/>
            <a:ext cx="19555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бережливого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4082892"/>
            <a:ext cx="169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задач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4017990"/>
            <a:ext cx="980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59" y="4369953"/>
            <a:ext cx="1644974" cy="12337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26355"/>
            <a:ext cx="1597538" cy="11981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395536" y="5877272"/>
            <a:ext cx="3996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«Оптимизация приема детей в дошкольное образовательное учреждение»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5877272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сбора   документов для прохождения ЦПМПК воспитанниками ДОУ»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6326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92" y="7647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Региональная стратегия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«Доброжелательная школа»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411035"/>
            <a:ext cx="842968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 включает в себя 9 портфелей, состоящих из 35 проектов по направлениям: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архитектуры методического пространства региона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психолого-педагогической службы региона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систем управления образованием и оценки его качества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Лидеры образования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Бережливое образование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Обновление содержания деятельности и образовательного пространства на институциональном уровне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единой цифровой образовательной среды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доброжелательного образовательного пространства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Наша ДОО также является участником по  разработке и реализации муниципальных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веерных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проектов, направленных на реализацию проектов портфеля Стратегии.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1"/>
          <p:cNvGrpSpPr/>
          <p:nvPr/>
        </p:nvGrpSpPr>
        <p:grpSpPr>
          <a:xfrm>
            <a:off x="1141090" y="3633254"/>
            <a:ext cx="7005720" cy="2599422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8" name="Eingekerbter Richtungspfeil 14"/>
            <p:cNvSpPr/>
            <p:nvPr/>
          </p:nvSpPr>
          <p:spPr bwMode="gray">
            <a:xfrm>
              <a:off x="2946793" y="1654629"/>
              <a:ext cx="3191555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приняли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участие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общественной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разработке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«веерных» проектов</a:t>
              </a:r>
              <a:endParaRPr lang="en-US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lvl="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Обсуждение стратегии «Доброжелательная школа»</a:t>
              </a:r>
              <a:endParaRPr lang="en-US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Eingekerbter Richtungspfeil 15"/>
            <p:cNvSpPr/>
            <p:nvPr/>
          </p:nvSpPr>
          <p:spPr bwMode="gray">
            <a:xfrm>
              <a:off x="5490891" y="1654629"/>
              <a:ext cx="3191554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Ознакомление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основными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направлениями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стратегии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«Доброжелательная </a:t>
              </a:r>
            </a:p>
            <a:p>
              <a:pPr algn="ctr"/>
              <a:r>
                <a:rPr lang="ru-RU" sz="1600" noProof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школа»</a:t>
              </a:r>
              <a:endParaRPr lang="en-US" sz="16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874736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4" y="1159560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образовательных учреждениях района комфортных психологических условий  через организацию арт-студий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«Арт-терапия детской души»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716577"/>
            <a:ext cx="520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36"/>
          <p:cNvSpPr/>
          <p:nvPr/>
        </p:nvSpPr>
        <p:spPr>
          <a:xfrm>
            <a:off x="287524" y="1916832"/>
            <a:ext cx="8305800" cy="167640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2"/>
          <p:cNvGrpSpPr/>
          <p:nvPr/>
        </p:nvGrpSpPr>
        <p:grpSpPr>
          <a:xfrm>
            <a:off x="5580112" y="2060848"/>
            <a:ext cx="1613988" cy="1447800"/>
            <a:chOff x="6193808" y="2514600"/>
            <a:chExt cx="1447800" cy="1447800"/>
          </a:xfrm>
        </p:grpSpPr>
        <p:sp>
          <p:nvSpPr>
            <p:cNvPr id="9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Хореограф</a:t>
              </a:r>
              <a:endPara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31"/>
          <p:cNvGrpSpPr/>
          <p:nvPr/>
        </p:nvGrpSpPr>
        <p:grpSpPr>
          <a:xfrm>
            <a:off x="2771799" y="2132856"/>
            <a:ext cx="1944216" cy="1490092"/>
            <a:chOff x="4319193" y="2544996"/>
            <a:chExt cx="1866448" cy="1417405"/>
          </a:xfrm>
        </p:grpSpPr>
        <p:sp>
          <p:nvSpPr>
            <p:cNvPr id="12" name="Oval 11"/>
            <p:cNvSpPr/>
            <p:nvPr/>
          </p:nvSpPr>
          <p:spPr>
            <a:xfrm>
              <a:off x="4319193" y="2544996"/>
              <a:ext cx="1866448" cy="141740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Музыкальный руководитель</a:t>
              </a:r>
              <a:endPara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91416" y="2590800"/>
              <a:ext cx="1134184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467544" y="2060848"/>
            <a:ext cx="1515988" cy="1447800"/>
            <a:chOff x="2819400" y="2590800"/>
            <a:chExt cx="1515988" cy="1447800"/>
          </a:xfrm>
        </p:grpSpPr>
        <p:sp>
          <p:nvSpPr>
            <p:cNvPr id="15" name="Oval 9"/>
            <p:cNvSpPr/>
            <p:nvPr/>
          </p:nvSpPr>
          <p:spPr>
            <a:xfrm>
              <a:off x="2819400" y="2590800"/>
              <a:ext cx="1515988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Старший воспитатель</a:t>
              </a:r>
              <a:endPara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0"/>
            <p:cNvSpPr/>
            <p:nvPr/>
          </p:nvSpPr>
          <p:spPr>
            <a:xfrm>
              <a:off x="3039244" y="2692524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1" r="18458" b="3965"/>
          <a:stretch/>
        </p:blipFill>
        <p:spPr>
          <a:xfrm>
            <a:off x="2177751" y="3240720"/>
            <a:ext cx="3189673" cy="3619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8330" y="3408566"/>
            <a:ext cx="52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произведения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«Мелодии детства»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96106" y="3933056"/>
            <a:ext cx="1895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ежедневном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00205" y="5002142"/>
            <a:ext cx="213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65627" y="6165304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сна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275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28635"/>
            <a:ext cx="852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«Вовлечение воспитателей, родителей и воспитанников детских садов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образовательных учреждений в интеллектуальную и творческую деятельность через организацию методического поезда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«Калейдоскоп методических идей»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36"/>
          <p:cNvSpPr/>
          <p:nvPr/>
        </p:nvSpPr>
        <p:spPr>
          <a:xfrm>
            <a:off x="287524" y="1916832"/>
            <a:ext cx="8305800" cy="167640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9"/>
          <p:cNvGrpSpPr/>
          <p:nvPr/>
        </p:nvGrpSpPr>
        <p:grpSpPr>
          <a:xfrm>
            <a:off x="175692" y="2031132"/>
            <a:ext cx="1515988" cy="1447800"/>
            <a:chOff x="2819400" y="2590800"/>
            <a:chExt cx="1515988" cy="1447800"/>
          </a:xfrm>
        </p:grpSpPr>
        <p:sp>
          <p:nvSpPr>
            <p:cNvPr id="8" name="Oval 9"/>
            <p:cNvSpPr/>
            <p:nvPr/>
          </p:nvSpPr>
          <p:spPr>
            <a:xfrm>
              <a:off x="2819400" y="2590800"/>
              <a:ext cx="1515988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Старший воспитатель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2993408" y="26670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3109178" y="2211994"/>
            <a:ext cx="1800200" cy="1562100"/>
            <a:chOff x="4457448" y="2476500"/>
            <a:chExt cx="1728192" cy="1485900"/>
          </a:xfrm>
        </p:grpSpPr>
        <p:sp>
          <p:nvSpPr>
            <p:cNvPr id="11" name="Oval 11"/>
            <p:cNvSpPr/>
            <p:nvPr/>
          </p:nvSpPr>
          <p:spPr>
            <a:xfrm>
              <a:off x="4457448" y="2476500"/>
              <a:ext cx="1728192" cy="14859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Заведующий учреждением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2"/>
            <p:cNvSpPr/>
            <p:nvPr/>
          </p:nvSpPr>
          <p:spPr>
            <a:xfrm>
              <a:off x="4691416" y="2590800"/>
              <a:ext cx="1134184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5622308" y="2031132"/>
            <a:ext cx="1613988" cy="1447800"/>
            <a:chOff x="6193808" y="2514600"/>
            <a:chExt cx="1447800" cy="1447800"/>
          </a:xfrm>
        </p:grpSpPr>
        <p:sp>
          <p:nvSpPr>
            <p:cNvPr id="14" name="Oval 13"/>
            <p:cNvSpPr/>
            <p:nvPr/>
          </p:nvSpPr>
          <p:spPr>
            <a:xfrm>
              <a:off x="6193808" y="2514600"/>
              <a:ext cx="14478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ru-RU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</a:t>
              </a:r>
            </a:p>
            <a:p>
              <a:pPr algn="ctr"/>
              <a:r>
                <a:rPr lang="ru-RU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ru-RU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оп. образования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67816" y="2590800"/>
              <a:ext cx="1066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" descr="© INSCALE GmbH, 26.05.2010&#10;http://www.presentationload.com/"/>
          <p:cNvSpPr>
            <a:spLocks/>
          </p:cNvSpPr>
          <p:nvPr/>
        </p:nvSpPr>
        <p:spPr bwMode="gray">
          <a:xfrm rot="10800000" flipV="1">
            <a:off x="611560" y="3140968"/>
            <a:ext cx="8352928" cy="1266252"/>
          </a:xfrm>
          <a:custGeom>
            <a:avLst/>
            <a:gdLst/>
            <a:ahLst/>
            <a:cxnLst>
              <a:cxn ang="0">
                <a:pos x="1435" y="3048"/>
              </a:cxn>
              <a:cxn ang="0">
                <a:pos x="4085" y="74"/>
              </a:cxn>
              <a:cxn ang="0">
                <a:pos x="595" y="2823"/>
              </a:cxn>
              <a:cxn ang="0">
                <a:pos x="3540" y="7923"/>
              </a:cxn>
              <a:cxn ang="0">
                <a:pos x="8432" y="5562"/>
              </a:cxn>
              <a:cxn ang="0">
                <a:pos x="8858" y="5676"/>
              </a:cxn>
              <a:cxn ang="0">
                <a:pos x="8653" y="4911"/>
              </a:cxn>
              <a:cxn ang="0">
                <a:pos x="8431" y="4082"/>
              </a:cxn>
              <a:cxn ang="0">
                <a:pos x="7808" y="4704"/>
              </a:cxn>
              <a:cxn ang="0">
                <a:pos x="7264" y="5249"/>
              </a:cxn>
              <a:cxn ang="0">
                <a:pos x="7580" y="5334"/>
              </a:cxn>
              <a:cxn ang="0">
                <a:pos x="3765" y="7083"/>
              </a:cxn>
              <a:cxn ang="0">
                <a:pos x="1435" y="3048"/>
              </a:cxn>
            </a:cxnLst>
            <a:rect l="0" t="0" r="r" b="b"/>
            <a:pathLst>
              <a:path w="8858" h="8463">
                <a:moveTo>
                  <a:pt x="1435" y="3048"/>
                </a:moveTo>
                <a:cubicBezTo>
                  <a:pt x="2068" y="590"/>
                  <a:pt x="4085" y="74"/>
                  <a:pt x="4085" y="74"/>
                </a:cubicBezTo>
                <a:cubicBezTo>
                  <a:pt x="4085" y="74"/>
                  <a:pt x="1352" y="0"/>
                  <a:pt x="595" y="2823"/>
                </a:cubicBezTo>
                <a:cubicBezTo>
                  <a:pt x="0" y="5044"/>
                  <a:pt x="1319" y="7328"/>
                  <a:pt x="3540" y="7923"/>
                </a:cubicBezTo>
                <a:cubicBezTo>
                  <a:pt x="5555" y="8463"/>
                  <a:pt x="7628" y="7421"/>
                  <a:pt x="8432" y="5562"/>
                </a:cubicBezTo>
                <a:cubicBezTo>
                  <a:pt x="8858" y="5676"/>
                  <a:pt x="8858" y="5676"/>
                  <a:pt x="8858" y="5676"/>
                </a:cubicBezTo>
                <a:cubicBezTo>
                  <a:pt x="8653" y="4911"/>
                  <a:pt x="8653" y="4911"/>
                  <a:pt x="8653" y="4911"/>
                </a:cubicBezTo>
                <a:cubicBezTo>
                  <a:pt x="8431" y="4082"/>
                  <a:pt x="8431" y="4082"/>
                  <a:pt x="8431" y="4082"/>
                </a:cubicBezTo>
                <a:cubicBezTo>
                  <a:pt x="7808" y="4704"/>
                  <a:pt x="7808" y="4704"/>
                  <a:pt x="7808" y="4704"/>
                </a:cubicBezTo>
                <a:cubicBezTo>
                  <a:pt x="7264" y="5249"/>
                  <a:pt x="7264" y="5249"/>
                  <a:pt x="7264" y="5249"/>
                </a:cubicBezTo>
                <a:cubicBezTo>
                  <a:pt x="7580" y="5334"/>
                  <a:pt x="7580" y="5334"/>
                  <a:pt x="7580" y="5334"/>
                </a:cubicBezTo>
                <a:cubicBezTo>
                  <a:pt x="6906" y="6731"/>
                  <a:pt x="5317" y="7499"/>
                  <a:pt x="3765" y="7083"/>
                </a:cubicBezTo>
                <a:cubicBezTo>
                  <a:pt x="2007" y="6612"/>
                  <a:pt x="964" y="4807"/>
                  <a:pt x="1435" y="3048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US" noProof="1"/>
          </a:p>
        </p:txBody>
      </p:sp>
      <p:sp>
        <p:nvSpPr>
          <p:cNvPr id="5" name="TextBox 4"/>
          <p:cNvSpPr txBox="1"/>
          <p:nvPr/>
        </p:nvSpPr>
        <p:spPr>
          <a:xfrm>
            <a:off x="3687328" y="37740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71" r="18458" b="3965"/>
          <a:stretch/>
        </p:blipFill>
        <p:spPr>
          <a:xfrm>
            <a:off x="3352895" y="4123717"/>
            <a:ext cx="2409515" cy="27342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3616" y="4653136"/>
            <a:ext cx="15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3615" y="5490858"/>
            <a:ext cx="15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6438" y="6194080"/>
            <a:ext cx="155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фото к презентации\хореогр\DSC_01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0072">
            <a:off x="401885" y="4636584"/>
            <a:ext cx="2579589" cy="1708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 rot="1258445">
            <a:off x="7222048" y="3820057"/>
            <a:ext cx="1673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педагогического коллектива и воспитанников на сцене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91">
            <a:off x="6087969" y="4702733"/>
            <a:ext cx="2558808" cy="170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 rot="20525447">
            <a:off x="553562" y="375318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Родители танцуют со своими детьми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481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1442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базе МДОУ «Центр развития ребенка – детский сад № 6»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Пролетарский объемного этнокультурного объекта «Жили-были»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996952"/>
            <a:ext cx="4053785" cy="2879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8822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56992"/>
            <a:ext cx="1385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861048"/>
            <a:ext cx="1385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365104"/>
            <a:ext cx="1313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69160"/>
            <a:ext cx="1401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356992"/>
            <a:ext cx="1955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386104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дополнительного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365104"/>
            <a:ext cx="193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5013176"/>
            <a:ext cx="1992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536504" cy="43898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0072" y="5661248"/>
            <a:ext cx="127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сказок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2924944"/>
            <a:ext cx="127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сказок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0830" y="3243635"/>
            <a:ext cx="127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5919076"/>
            <a:ext cx="127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64" y="3673605"/>
            <a:ext cx="2663833" cy="199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56525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1426" y="0"/>
            <a:ext cx="9165426" cy="6844145"/>
          </a:xfrm>
          <a:prstGeom prst="rect">
            <a:avLst/>
          </a:prstGeom>
          <a:solidFill>
            <a:srgbClr val="BBE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1041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2446584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3119"/>
            <a:ext cx="1375692" cy="485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ownloads\imgonline-com-ua-Transparent-backgr-Eu7D44M7XUePHyqw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77" y="260648"/>
            <a:ext cx="1272545" cy="1010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130"/>
            <a:ext cx="477190" cy="55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029" y="175119"/>
            <a:ext cx="477190" cy="55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3" y="381980"/>
            <a:ext cx="273039" cy="31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dmin\Downloads\imgonline-com-ua-Transparent-backgr-o52wQL3XdAn3jP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2292411" cy="240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646" y="707284"/>
            <a:ext cx="871551" cy="1006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pinimg.com/originals/bd/ad/59/bdad595dc2789c14c9e3c9d88982fecb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9" y="5301208"/>
            <a:ext cx="770801" cy="1188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39" y="1628800"/>
            <a:ext cx="553493" cy="639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https://pngicon.ru/file/uploads/belyj-golu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2" y="995887"/>
            <a:ext cx="477190" cy="551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9513" y="2643182"/>
            <a:ext cx="882164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6»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Пролетарский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Ракитянского района Белгородской области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http://www.playcast.ru/uploads/2017/06/20/22860397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29839"/>
            <a:ext cx="1478308" cy="1182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gifok.net/images/2015/10/13/Dahlia_021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31" y="5429838"/>
            <a:ext cx="842500" cy="1263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playcast.ru/uploads/2015/04/18/13213296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2" y="5535045"/>
            <a:ext cx="744124" cy="1158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1.bp.blogspot.com/-nfwm3yCQY84/WxJv2i4NPOI/AAAAAAAAaXc/Bx-JBev6UnwbaZ62fRnh7ZdA8thYdMBTQCLcBGAs/s1600/Honey_Day_DoV%2B%252819%2529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63" y="5429838"/>
            <a:ext cx="1014869" cy="1176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imgonline-com-ua-Transparent-backgr-XCm6x89NO4NbC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5" y="6021288"/>
            <a:ext cx="9193134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9384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0255" y="36263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9807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140907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ДОО – система управленческих действий по достижению желаемой модели учреждения, предполагающая активность всех участников педагогического процесса (детей, педагогов, руководителя учреждения, родителей),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направленную на повышение качества образования в ДОО.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является управленческим документом и после утверждения является обязательным для  исполнения всеми участниками образовательных отношений.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предназначена для определения перспективных направлений развития образовательного учреждения на основе анализа работы ДОО за предыдущий период;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отражены тенденции изменений, охарактеризованы главные направления обновления содержания образования и организации воспитания, управление дошкольным учреждением на основе инновационных процессов ФГОС ДО.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связи с введением ФОП ДО с сентября 2023 года, в Программу развития внесены дополнения и изменения.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8470331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348" y="8572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православных традиций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народа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7617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фото к презентации\дух нрав\2. А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2714644" cy="208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admin\Desktop\фото к презентации\дух нрав\IMG_82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3107604" cy="207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3988247"/>
            <a:ext cx="871543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ДОО приобщение детей к русской православной традиции идет в основном через духовно-нравственное воспитание детей, усвоение ими традиционных, нравственных ценностей, знакомство с историей страны, лучшими образцами отечественного искусства и осознание их духовно-нравственного потенциала. Духовно-нравственное воспитание в дошкольном образовательном учреждении является важнейшей частью всестороннего  гармоничного воспитания ребенка, необходимой предпосылкой возрождения отечественной культуры. Качественно новой ступенью духовно-нравственного воспитания дошкольников является интеграция его содержания во все виды детской деятельности,  в повседневную жизнь детей  и традиционные методики дошкольного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556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42860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русских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традиций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7617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фото к презентации\казачество\20160730_1000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4" y="1285861"/>
            <a:ext cx="3105530" cy="19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admin\Desktop\фото к презентации\казачество\IMG_83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85860"/>
            <a:ext cx="273941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504" y="3356992"/>
            <a:ext cx="87868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48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Ракитянском районе растет кадетское движение, в ДОО открыты казачьи группы, имеющие своей целью патриотическое и духовно-нравственное воспитание дошкольников, а также сохранение русских национальных традиций. Работа с детьми направлена на  ознакомление с яркой, самобытной культурой казаков, знакомство с традициями казачества, народным творчеством.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Казачья педагогика, своими корнями уходит в глубь веков, к уникальной общности народа, возникшего в Киевской и поздней Руси, со своей сложившейся культурой и общественным укладом жизни. О необычайной жизненности казачества, свидетельствует его современное возрождение. В основе казачьей системы воспитания лежит сама жизнь казака, его хутора, станицы, войска, само историческое предназначение казачества. А весь уклад жизни казака, основывался на идеалах православия, служения Отечеству, трудолюбия и демократии, как организованной свободе в широком понимании, что не утратило значимость для современной педагогики.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3468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7617" y="476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русского народа о защитниках нашей Родины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фото к презентации\военная темат\Бессмертный полк Ракитянского района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932" y="1772533"/>
            <a:ext cx="4468084" cy="235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admin\Desktop\фото к презентации\выставки\DSC_10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0621"/>
            <a:ext cx="3546262" cy="2365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4255477"/>
            <a:ext cx="87154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воспитание является неотъемлемой частью духовного воспитания.  В учреждении традиционно проводятся Дни памяти, посвященные празднованию Дня Победы, участие в митингах и возложении цветов  к памятнику погибшим воинам. С помощью родителей оформили фотовыставку с фотографиями и документами ветеранов Великой Отечественной войны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«Альбомы памяти» обобщён опыт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Ноздрачевой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И.С. в 2018 году «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патриотических чувств у детей старшего дошкольного возраста в процессе ознакомления с краеведческим материалом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Ракитянского района»,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коллектив принимает участие   во всероссийской акции «Бессмертный полк»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8579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046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осуществляется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основе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85558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знать, всегда дружить.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прощать и всех любить!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6245" y="68630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 знать, всегда дружить.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C0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прощать и всех любить!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942">
            <a:off x="4441427" y="3616662"/>
            <a:ext cx="2058623" cy="266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414">
            <a:off x="2624005" y="3595343"/>
            <a:ext cx="1894669" cy="273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514">
            <a:off x="6515158" y="3529725"/>
            <a:ext cx="2410919" cy="293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971" flipH="1">
            <a:off x="161441" y="3744644"/>
            <a:ext cx="2399334" cy="262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8095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54868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МДОУ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диск d\ФОТОГРАФИИ\Фото заведующего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44824"/>
            <a:ext cx="1928021" cy="281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03463" y="901074"/>
            <a:ext cx="6606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Гюнтер Лидия Игоревна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Почетным званием «Почетный работник общего образования РФ»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Почетная грамота Министерства образования РФ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медалью русской православной церкви Святителя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Иоасафа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Епископа Белгородского Чудотворца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Стала победителем Всероссийского конкурса им. Л.С.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представив проект «Легко дышать». По результатам конкурса Гюнтер Л.И. была удостоена премии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Рыбаков-фонда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Золотым знаком отличия Всероссийского физкультурно-спортивного комплекса «Готов к труду и обороне» (ГТО).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медалью «За заслуги перед землей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Ракитянской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медалью лауреата ежегодной премии  Николая Ивановича Рыжкова  «Созидание».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Награждена Почетной грамотой начальника управления образования администрации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Ракитянского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4560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6446" y="50004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ДОО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3286116" y="142852"/>
            <a:ext cx="2071702" cy="1785950"/>
            <a:chOff x="4071" y="1584"/>
            <a:chExt cx="1092" cy="1097"/>
          </a:xfrm>
        </p:grpSpPr>
        <p:sp>
          <p:nvSpPr>
            <p:cNvPr id="7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>
              <a:off x="4197" y="1715"/>
              <a:ext cx="826" cy="824"/>
              <a:chOff x="4166" y="1706"/>
              <a:chExt cx="1252" cy="1252"/>
            </a:xfrm>
          </p:grpSpPr>
          <p:sp>
            <p:nvSpPr>
              <p:cNvPr id="13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6" name="Oval 118"/>
              <p:cNvSpPr>
                <a:spLocks noChangeArrowheads="1"/>
              </p:cNvSpPr>
              <p:nvPr/>
            </p:nvSpPr>
            <p:spPr bwMode="gray">
              <a:xfrm rot="16200000">
                <a:off x="4366" y="1756"/>
                <a:ext cx="853" cy="11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r>
                  <a:rPr lang="ru-RU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ДОО</a:t>
                </a:r>
              </a:p>
              <a:p>
                <a:pPr algn="ctr"/>
                <a:r>
                  <a:rPr lang="ru-RU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функционирует</a:t>
                </a:r>
              </a:p>
              <a:p>
                <a:pPr algn="ctr"/>
                <a:r>
                  <a:rPr lang="ru-RU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групп </a:t>
                </a:r>
              </a:p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полного дня</a:t>
                </a:r>
                <a:r>
                  <a:rPr lang="ru-RU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/>
              </a:p>
            </p:txBody>
          </p:sp>
        </p:grpSp>
      </p:grpSp>
      <p:grpSp>
        <p:nvGrpSpPr>
          <p:cNvPr id="17" name="Group 75"/>
          <p:cNvGrpSpPr>
            <a:grpSpLocks/>
          </p:cNvGrpSpPr>
          <p:nvPr/>
        </p:nvGrpSpPr>
        <p:grpSpPr bwMode="auto">
          <a:xfrm rot="16200000">
            <a:off x="3446428" y="2893687"/>
            <a:ext cx="1546549" cy="1558618"/>
            <a:chOff x="884" y="2523"/>
            <a:chExt cx="862" cy="862"/>
          </a:xfrm>
        </p:grpSpPr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6" name="Oval 84"/>
            <p:cNvSpPr>
              <a:spLocks noChangeArrowheads="1"/>
            </p:cNvSpPr>
            <p:nvPr/>
          </p:nvSpPr>
          <p:spPr bwMode="gray">
            <a:xfrm>
              <a:off x="1071" y="2667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4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1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общеразвивающей</a:t>
              </a:r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21"/>
          <p:cNvSpPr>
            <a:spLocks noChangeArrowheads="1"/>
          </p:cNvSpPr>
          <p:nvPr/>
        </p:nvSpPr>
        <p:spPr bwMode="gray">
          <a:xfrm rot="20307260">
            <a:off x="1426375" y="1086823"/>
            <a:ext cx="2123211" cy="457200"/>
          </a:xfrm>
          <a:prstGeom prst="leftArrow">
            <a:avLst>
              <a:gd name="adj1" fmla="val 23587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41"/>
          <p:cNvGrpSpPr>
            <a:grpSpLocks/>
          </p:cNvGrpSpPr>
          <p:nvPr/>
        </p:nvGrpSpPr>
        <p:grpSpPr bwMode="auto">
          <a:xfrm>
            <a:off x="10814" y="1433754"/>
            <a:ext cx="1609634" cy="1505513"/>
            <a:chOff x="791" y="1680"/>
            <a:chExt cx="983" cy="960"/>
          </a:xfrm>
        </p:grpSpPr>
        <p:sp>
          <p:nvSpPr>
            <p:cNvPr id="60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7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8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" name="Text Box 51"/>
            <p:cNvSpPr txBox="1">
              <a:spLocks noChangeArrowheads="1"/>
            </p:cNvSpPr>
            <p:nvPr/>
          </p:nvSpPr>
          <p:spPr bwMode="gray">
            <a:xfrm>
              <a:off x="791" y="1956"/>
              <a:ext cx="9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05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2</a:t>
              </a:r>
            </a:p>
            <a:p>
              <a:pPr algn="ctr"/>
              <a:r>
                <a:rPr lang="ru-RU" sz="105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комбинированной</a:t>
              </a:r>
            </a:p>
            <a:p>
              <a:pPr algn="ctr"/>
              <a:r>
                <a:rPr lang="ru-RU" sz="105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2" name="AutoShape 121"/>
          <p:cNvSpPr>
            <a:spLocks noChangeArrowheads="1"/>
          </p:cNvSpPr>
          <p:nvPr/>
        </p:nvSpPr>
        <p:spPr bwMode="gray">
          <a:xfrm rot="18730242">
            <a:off x="1337159" y="1804514"/>
            <a:ext cx="2215420" cy="311866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utoShape 121"/>
          <p:cNvSpPr>
            <a:spLocks noChangeArrowheads="1"/>
          </p:cNvSpPr>
          <p:nvPr/>
        </p:nvSpPr>
        <p:spPr bwMode="gray">
          <a:xfrm rot="18231542">
            <a:off x="3325253" y="1825509"/>
            <a:ext cx="346744" cy="159427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utoShape 121"/>
          <p:cNvSpPr>
            <a:spLocks noChangeArrowheads="1"/>
          </p:cNvSpPr>
          <p:nvPr/>
        </p:nvSpPr>
        <p:spPr bwMode="gray">
          <a:xfrm rot="16200000">
            <a:off x="3839992" y="2254041"/>
            <a:ext cx="899110" cy="276879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AutoShape 121"/>
          <p:cNvSpPr>
            <a:spLocks noChangeArrowheads="1"/>
          </p:cNvSpPr>
          <p:nvPr/>
        </p:nvSpPr>
        <p:spPr bwMode="gray">
          <a:xfrm rot="13967477">
            <a:off x="4793272" y="1819283"/>
            <a:ext cx="617544" cy="311866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AutoShape 121"/>
          <p:cNvSpPr>
            <a:spLocks noChangeArrowheads="1"/>
          </p:cNvSpPr>
          <p:nvPr/>
        </p:nvSpPr>
        <p:spPr bwMode="gray">
          <a:xfrm rot="13121103">
            <a:off x="5000766" y="1889604"/>
            <a:ext cx="2190810" cy="311866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utoShape 121"/>
          <p:cNvSpPr>
            <a:spLocks noChangeArrowheads="1"/>
          </p:cNvSpPr>
          <p:nvPr/>
        </p:nvSpPr>
        <p:spPr bwMode="gray">
          <a:xfrm rot="12184043">
            <a:off x="5193314" y="1250478"/>
            <a:ext cx="1977830" cy="311866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98484" y="4509120"/>
            <a:ext cx="8838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воспитанников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работают 23 педагога, из них: 16 воспитателей, 1 старший воспитатель, учитель-логопед, педагог-психолог,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учитель-дефектолог, 2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дополнительного образования, 2 музыкальных руководителя.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имеют 48% педагогов, средне-специальное – 52% педагогов.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 у 35% педагогов. Первая квалификационная категория –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 Соответствие занимаемой должности – 22% педагогов.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осуществляется на бесплатной основе.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осуществляется на русском языке.</a:t>
            </a:r>
          </a:p>
        </p:txBody>
      </p:sp>
      <p:grpSp>
        <p:nvGrpSpPr>
          <p:cNvPr id="99" name="Group 41"/>
          <p:cNvGrpSpPr>
            <a:grpSpLocks/>
          </p:cNvGrpSpPr>
          <p:nvPr/>
        </p:nvGrpSpPr>
        <p:grpSpPr bwMode="auto">
          <a:xfrm>
            <a:off x="660511" y="2820081"/>
            <a:ext cx="1678407" cy="1505513"/>
            <a:chOff x="749" y="1680"/>
            <a:chExt cx="1025" cy="960"/>
          </a:xfrm>
        </p:grpSpPr>
        <p:sp>
          <p:nvSpPr>
            <p:cNvPr id="100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6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7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8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9" name="Text Box 51"/>
            <p:cNvSpPr txBox="1">
              <a:spLocks noChangeArrowheads="1"/>
            </p:cNvSpPr>
            <p:nvPr/>
          </p:nvSpPr>
          <p:spPr bwMode="gray">
            <a:xfrm>
              <a:off x="749" y="1920"/>
              <a:ext cx="98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2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комбинированной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0" name="Group 41"/>
          <p:cNvGrpSpPr>
            <a:grpSpLocks/>
          </p:cNvGrpSpPr>
          <p:nvPr/>
        </p:nvGrpSpPr>
        <p:grpSpPr bwMode="auto">
          <a:xfrm>
            <a:off x="2109671" y="1970262"/>
            <a:ext cx="1640745" cy="1505513"/>
            <a:chOff x="772" y="1680"/>
            <a:chExt cx="1002" cy="960"/>
          </a:xfrm>
        </p:grpSpPr>
        <p:sp>
          <p:nvSpPr>
            <p:cNvPr id="111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3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7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9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0" name="Text Box 51"/>
            <p:cNvSpPr txBox="1">
              <a:spLocks noChangeArrowheads="1"/>
            </p:cNvSpPr>
            <p:nvPr/>
          </p:nvSpPr>
          <p:spPr bwMode="gray">
            <a:xfrm>
              <a:off x="772" y="1960"/>
              <a:ext cx="982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2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комбинированной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21" name="Group 75"/>
          <p:cNvGrpSpPr>
            <a:grpSpLocks/>
          </p:cNvGrpSpPr>
          <p:nvPr/>
        </p:nvGrpSpPr>
        <p:grpSpPr bwMode="auto">
          <a:xfrm rot="16200000">
            <a:off x="4894186" y="2078002"/>
            <a:ext cx="1546549" cy="1558618"/>
            <a:chOff x="884" y="2523"/>
            <a:chExt cx="862" cy="862"/>
          </a:xfrm>
        </p:grpSpPr>
        <p:sp>
          <p:nvSpPr>
            <p:cNvPr id="122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7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8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9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0" name="Oval 84"/>
            <p:cNvSpPr>
              <a:spLocks noChangeArrowheads="1"/>
            </p:cNvSpPr>
            <p:nvPr/>
          </p:nvSpPr>
          <p:spPr bwMode="gray">
            <a:xfrm>
              <a:off x="1071" y="2667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5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1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общеразвивающей</a:t>
              </a:r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" name="Group 75"/>
          <p:cNvGrpSpPr>
            <a:grpSpLocks/>
          </p:cNvGrpSpPr>
          <p:nvPr/>
        </p:nvGrpSpPr>
        <p:grpSpPr bwMode="auto">
          <a:xfrm rot="16200000">
            <a:off x="6503409" y="2713393"/>
            <a:ext cx="1546549" cy="1558618"/>
            <a:chOff x="884" y="2523"/>
            <a:chExt cx="862" cy="862"/>
          </a:xfrm>
        </p:grpSpPr>
        <p:sp>
          <p:nvSpPr>
            <p:cNvPr id="132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4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5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6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7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8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9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0" name="Oval 84"/>
            <p:cNvSpPr>
              <a:spLocks noChangeArrowheads="1"/>
            </p:cNvSpPr>
            <p:nvPr/>
          </p:nvSpPr>
          <p:spPr bwMode="gray">
            <a:xfrm>
              <a:off x="1071" y="2667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6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общеразвивающей 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1" name="Group 75"/>
          <p:cNvGrpSpPr>
            <a:grpSpLocks/>
          </p:cNvGrpSpPr>
          <p:nvPr/>
        </p:nvGrpSpPr>
        <p:grpSpPr bwMode="auto">
          <a:xfrm rot="16200000">
            <a:off x="7112752" y="1265697"/>
            <a:ext cx="1546549" cy="1558618"/>
            <a:chOff x="884" y="2523"/>
            <a:chExt cx="862" cy="862"/>
          </a:xfrm>
        </p:grpSpPr>
        <p:sp>
          <p:nvSpPr>
            <p:cNvPr id="142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43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44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45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46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47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48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49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50" name="Oval 84"/>
            <p:cNvSpPr>
              <a:spLocks noChangeArrowheads="1"/>
            </p:cNvSpPr>
            <p:nvPr/>
          </p:nvSpPr>
          <p:spPr bwMode="gray">
            <a:xfrm>
              <a:off x="1071" y="2667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Группа № 7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общеразвивающей </a:t>
              </a:r>
            </a:p>
            <a:p>
              <a:pPr algn="ctr"/>
              <a:r>
                <a:rPr lang="ru-RU" sz="11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направленности</a:t>
              </a:r>
              <a:endParaRPr lang="en-US" sz="1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059115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" y="-88274"/>
            <a:ext cx="9144000" cy="694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10" y="428604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дошкольников в соответствии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ФГОС ДО: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613194" y="231630"/>
            <a:ext cx="5450068" cy="8676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575000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872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1078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  развитие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9901" y="3938866"/>
            <a:ext cx="2975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770" y="4869160"/>
            <a:ext cx="2380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274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037"/>
            <a:ext cx="3465994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60450" y="361717"/>
            <a:ext cx="233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дошкольников</a:t>
            </a:r>
          </a:p>
          <a:p>
            <a:pPr algn="ctr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148" y="508778"/>
            <a:ext cx="4456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54" y="1192714"/>
            <a:ext cx="8707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данного направления является позитивная социализация детей дошкольного возраста, приобщение их к социокультурным нормам, традициям семьи, общества и государства.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социально-коммуникативное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осуществляется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4-м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2132856"/>
            <a:ext cx="4355100" cy="4083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7398" y="3439806"/>
            <a:ext cx="2766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276872"/>
            <a:ext cx="174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2276872"/>
            <a:ext cx="195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501317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800" y="5158296"/>
            <a:ext cx="147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456">
            <a:off x="203716" y="2260188"/>
            <a:ext cx="2009186" cy="150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070788">
            <a:off x="6964381" y="2369606"/>
            <a:ext cx="1818222" cy="1472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esktop\фото к презентации\пдд\DSCN980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411">
            <a:off x="224442" y="4234491"/>
            <a:ext cx="2044726" cy="153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943">
            <a:off x="6974122" y="4324959"/>
            <a:ext cx="1888562" cy="141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822760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28" y="42037"/>
            <a:ext cx="3276258" cy="115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7" y="330939"/>
            <a:ext cx="2808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4422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 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:\Users\admin\Desktop\фото к презентации\худ эст разв\V26axbTmJl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2862785" cy="190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31032" y="580526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 участвуют  в конкурсах художественного творчества, в фестивалях, праздниках и концертах, где показывают свои творческие способности.</a:t>
            </a:r>
          </a:p>
          <a:p>
            <a:pPr algn="just"/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98" b="20074"/>
          <a:stretch/>
        </p:blipFill>
        <p:spPr>
          <a:xfrm rot="10800000">
            <a:off x="755575" y="1556791"/>
            <a:ext cx="7128792" cy="2220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884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 осуществляется во взаимодействии специалистов дошкольной образовательной организации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348880"/>
            <a:ext cx="1641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276872"/>
            <a:ext cx="1901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2492896"/>
            <a:ext cx="145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3284984"/>
            <a:ext cx="1457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284984"/>
            <a:ext cx="1127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7" name="Picture 2" descr="C:\Users\admin\Desktop\фото к презентации\доп образ\IMG_328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2543445" cy="1907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06319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Microsoft PowerPoi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admin\Downloads\imgonline-com-ua-Transparent-backgr-rdp4XRUCgoN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02" y="0"/>
            <a:ext cx="3265583" cy="1153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330939"/>
            <a:ext cx="2680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</a:t>
            </a:r>
            <a:endParaRPr lang="ru-RU" b="1" dirty="0" smtClean="0">
              <a:solidFill>
                <a:srgbClr val="FF0000"/>
              </a:solidFill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b="1" dirty="0">
              <a:solidFill>
                <a:srgbClr val="FF0000"/>
              </a:solidFill>
              <a:effectLst>
                <a:outerShdw blurRad="50800" dist="39002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92604"/>
            <a:ext cx="4365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15824"/>
            <a:ext cx="85694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практической деятельности по познанию разных свойств объектов, и конструированию, в процессе которого у детей формируется универсальная умственная способность по построению разных целостностей (конструкций, текстов, сюжетов и пр.) Детское экспериментирование представлено практически во всех областях как одно из важнейших средств самостоятельного познания. В качестве регионального компонента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младшей,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средней,  старшей и подготовительной в школе группе  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программы: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2522512"/>
            <a:ext cx="5472608" cy="3755449"/>
          </a:xfrm>
          <a:prstGeom prst="rect">
            <a:avLst/>
          </a:prstGeom>
        </p:spPr>
      </p:pic>
      <p:pic>
        <p:nvPicPr>
          <p:cNvPr id="3075" name="Picture 3" descr="F:\матереалы с интернет-выставки\познават. разв\5573b43c26b7d0f0fc3d52f12e4a783a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757">
            <a:off x="290387" y="3363624"/>
            <a:ext cx="1905208" cy="1428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339751" y="3356992"/>
            <a:ext cx="42813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Белгородоведение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Т.М.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Стручаева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Епанчинцева.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6582" y="4869160"/>
            <a:ext cx="47538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  </a:t>
            </a:r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мир Белогорья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Серых, Г.А.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Репринцева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рамках реализации проекта «Дошкольник Белогорья».</a:t>
            </a:r>
            <a:endParaRPr lang="ru-RU" sz="1700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767">
            <a:off x="6804824" y="3418423"/>
            <a:ext cx="1765544" cy="1324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179266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1853</Words>
  <Application>Microsoft Office PowerPoint</Application>
  <PresentationFormat>Экран (4:3)</PresentationFormat>
  <Paragraphs>298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МДОУ ЦРР ДС№6</cp:lastModifiedBy>
  <cp:revision>231</cp:revision>
  <dcterms:created xsi:type="dcterms:W3CDTF">2019-09-23T11:38:37Z</dcterms:created>
  <dcterms:modified xsi:type="dcterms:W3CDTF">2024-02-02T08:17:15Z</dcterms:modified>
</cp:coreProperties>
</file>