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gif" ContentType="image/gif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5" r:id="rId11"/>
    <p:sldId id="266" r:id="rId12"/>
    <p:sldId id="267" r:id="rId13"/>
    <p:sldId id="268" r:id="rId14"/>
    <p:sldId id="270" r:id="rId15"/>
    <p:sldId id="271" r:id="rId16"/>
    <p:sldId id="272" r:id="rId17"/>
    <p:sldId id="269" r:id="rId1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0033"/>
    <a:srgbClr val="A50021"/>
    <a:srgbClr val="990099"/>
    <a:srgbClr val="003300"/>
    <a:srgbClr val="00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 showGuides="1">
      <p:cViewPr varScale="1">
        <p:scale>
          <a:sx n="86" d="100"/>
          <a:sy n="86" d="100"/>
        </p:scale>
        <p:origin x="-149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1" Type="http://schemas.openxmlformats.org/officeDocument/2006/relationships/tableStyles" Target="tableStyles.xml"/><Relationship Id="rId20" Type="http://schemas.openxmlformats.org/officeDocument/2006/relationships/viewProps" Target="viewProps.xml"/><Relationship Id="rId2" Type="http://schemas.openxmlformats.org/officeDocument/2006/relationships/theme" Target="theme/theme1.xml"/><Relationship Id="rId19" Type="http://schemas.openxmlformats.org/officeDocument/2006/relationships/presProps" Target="presProps.xml"/><Relationship Id="rId18" Type="http://schemas.openxmlformats.org/officeDocument/2006/relationships/slide" Target="slides/slide16.xml"/><Relationship Id="rId17" Type="http://schemas.openxmlformats.org/officeDocument/2006/relationships/slide" Target="slides/slide15.xml"/><Relationship Id="rId16" Type="http://schemas.openxmlformats.org/officeDocument/2006/relationships/slide" Target="slides/slide14.xml"/><Relationship Id="rId15" Type="http://schemas.openxmlformats.org/officeDocument/2006/relationships/slide" Target="slides/slide13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4EA4FF-C3F5-4020-A571-520CABC18B68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F8CE6B-C760-4010-AD06-8367E7ABFC5D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4EA4FF-C3F5-4020-A571-520CABC18B68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F8CE6B-C760-4010-AD06-8367E7ABFC5D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4EA4FF-C3F5-4020-A571-520CABC18B68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F8CE6B-C760-4010-AD06-8367E7ABFC5D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4EA4FF-C3F5-4020-A571-520CABC18B68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F8CE6B-C760-4010-AD06-8367E7ABFC5D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4EA4FF-C3F5-4020-A571-520CABC18B68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F8CE6B-C760-4010-AD06-8367E7ABFC5D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4EA4FF-C3F5-4020-A571-520CABC18B68}" type="datetimeFigureOut">
              <a:rPr lang="ru-RU" smtClean="0"/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F8CE6B-C760-4010-AD06-8367E7ABFC5D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4EA4FF-C3F5-4020-A571-520CABC18B68}" type="datetimeFigureOut">
              <a:rPr lang="ru-RU" smtClean="0"/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F8CE6B-C760-4010-AD06-8367E7ABFC5D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4EA4FF-C3F5-4020-A571-520CABC18B68}" type="datetimeFigureOut">
              <a:rPr lang="ru-RU" smtClean="0"/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F8CE6B-C760-4010-AD06-8367E7ABFC5D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4EA4FF-C3F5-4020-A571-520CABC18B68}" type="datetimeFigureOut">
              <a:rPr lang="ru-RU" smtClean="0"/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F8CE6B-C760-4010-AD06-8367E7ABFC5D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4EA4FF-C3F5-4020-A571-520CABC18B68}" type="datetimeFigureOut">
              <a:rPr lang="ru-RU" smtClean="0"/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F8CE6B-C760-4010-AD06-8367E7ABFC5D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4EA4FF-C3F5-4020-A571-520CABC18B68}" type="datetimeFigureOut">
              <a:rPr lang="ru-RU" smtClean="0"/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F8CE6B-C760-4010-AD06-8367E7ABFC5D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4EA4FF-C3F5-4020-A571-520CABC18B68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F8CE6B-C760-4010-AD06-8367E7ABFC5D}" type="slidenum">
              <a:rPr lang="ru-RU" smtClean="0"/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7.xml"/><Relationship Id="rId3" Type="http://schemas.openxmlformats.org/officeDocument/2006/relationships/image" Target="../media/image3.jpeg"/><Relationship Id="rId2" Type="http://schemas.openxmlformats.org/officeDocument/2006/relationships/image" Target="../media/image2.GIF"/><Relationship Id="rId1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7.xml"/><Relationship Id="rId5" Type="http://schemas.openxmlformats.org/officeDocument/2006/relationships/image" Target="../media/image26.jpeg"/><Relationship Id="rId4" Type="http://schemas.openxmlformats.org/officeDocument/2006/relationships/image" Target="../media/image25.jpeg"/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image" Target="../media/image1.jpeg"/></Relationships>
</file>

<file path=ppt/slides/_rels/slide11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7.xml"/><Relationship Id="rId5" Type="http://schemas.openxmlformats.org/officeDocument/2006/relationships/image" Target="../media/image30.jpeg"/><Relationship Id="rId4" Type="http://schemas.openxmlformats.org/officeDocument/2006/relationships/image" Target="../media/image29.jpeg"/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image" Target="../media/image1.jpeg"/></Relationships>
</file>

<file path=ppt/slides/_rels/slide12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7.xml"/><Relationship Id="rId4" Type="http://schemas.openxmlformats.org/officeDocument/2006/relationships/image" Target="../media/image33.jpeg"/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image" Target="../media/image1.jpeg"/></Relationships>
</file>

<file path=ppt/slides/_rels/slide13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7.xml"/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image" Target="../media/image1.jpeg"/></Relationships>
</file>

<file path=ppt/slides/_rels/slide14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7.xml"/><Relationship Id="rId4" Type="http://schemas.openxmlformats.org/officeDocument/2006/relationships/image" Target="../media/image38.jpeg"/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image" Target="../media/image1.jpeg"/></Relationships>
</file>

<file path=ppt/slides/_rels/slide15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7.xml"/><Relationship Id="rId6" Type="http://schemas.openxmlformats.org/officeDocument/2006/relationships/image" Target="../media/image43.jpeg"/><Relationship Id="rId5" Type="http://schemas.openxmlformats.org/officeDocument/2006/relationships/image" Target="../media/image42.jpeg"/><Relationship Id="rId4" Type="http://schemas.openxmlformats.org/officeDocument/2006/relationships/image" Target="../media/image41.jpeg"/><Relationship Id="rId3" Type="http://schemas.openxmlformats.org/officeDocument/2006/relationships/image" Target="../media/image40.jpeg"/><Relationship Id="rId2" Type="http://schemas.openxmlformats.org/officeDocument/2006/relationships/image" Target="../media/image39.jpeg"/><Relationship Id="rId1" Type="http://schemas.openxmlformats.org/officeDocument/2006/relationships/image" Target="../media/image1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44.jpeg"/><Relationship Id="rId1" Type="http://schemas.openxmlformats.org/officeDocument/2006/relationships/image" Target="../media/image1.jpeg"/></Relationships>
</file>

<file path=ppt/slides/_rels/slide2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7.xml"/><Relationship Id="rId4" Type="http://schemas.openxmlformats.org/officeDocument/2006/relationships/image" Target="../media/image6.jpeg"/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image" Target="../media/image1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.jpeg"/></Relationships>
</file>

<file path=ppt/slides/_rels/slide4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7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image" Target="../media/image1.jpeg"/></Relationships>
</file>

<file path=ppt/slides/_rels/slide5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7.xml"/><Relationship Id="rId4" Type="http://schemas.openxmlformats.org/officeDocument/2006/relationships/image" Target="../media/image14.jpeg"/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image" Target="../media/image1.jpeg"/></Relationships>
</file>

<file path=ppt/slides/_rels/slide6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7.xml"/><Relationship Id="rId3" Type="http://schemas.openxmlformats.org/officeDocument/2006/relationships/image" Target="../media/image16.jpeg"/><Relationship Id="rId2" Type="http://schemas.openxmlformats.org/officeDocument/2006/relationships/image" Target="../media/image15.png"/><Relationship Id="rId1" Type="http://schemas.openxmlformats.org/officeDocument/2006/relationships/image" Target="../media/image1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.jpeg"/></Relationships>
</file>

<file path=ppt/slides/_rels/slide8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7.xml"/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image" Target="../media/image1.jpeg"/></Relationships>
</file>

<file path=ppt/slides/_rels/slide9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7.xml"/><Relationship Id="rId5" Type="http://schemas.openxmlformats.org/officeDocument/2006/relationships/image" Target="../media/image22.jpeg"/><Relationship Id="rId4" Type="http://schemas.openxmlformats.org/officeDocument/2006/relationships/image" Target="../media/image21.jpeg"/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image" Target="../media/image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111\AppData\Local\Temp\Rar$DI02.585\3.jpg"/>
          <p:cNvPicPr>
            <a:picLocks noChangeAspect="1" noChangeArrowheads="1"/>
          </p:cNvPicPr>
          <p:nvPr/>
        </p:nvPicPr>
        <p:blipFill>
          <a:blip r:embed="rId1" cstate="print"/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827584" y="548680"/>
            <a:ext cx="7056784" cy="24314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>
                <a:solidFill>
                  <a:srgbClr val="000066"/>
                </a:solidFill>
                <a:latin typeface="a_AlbionicTitulBrk" pitchFamily="34" charset="-52"/>
              </a:rPr>
              <a:t>Вас приветствует</a:t>
            </a:r>
            <a:endParaRPr lang="ru-RU" sz="2800" dirty="0" smtClean="0">
              <a:solidFill>
                <a:srgbClr val="000066"/>
              </a:solidFill>
              <a:latin typeface="a_AlbionicTitulBrk" pitchFamily="34" charset="-52"/>
            </a:endParaRPr>
          </a:p>
          <a:p>
            <a:pPr algn="ctr"/>
            <a:r>
              <a:rPr lang="ru-RU" sz="2800" dirty="0" smtClean="0">
                <a:solidFill>
                  <a:srgbClr val="000066"/>
                </a:solidFill>
                <a:latin typeface="a_AlbionicTitulBrk" pitchFamily="34" charset="-52"/>
              </a:rPr>
              <a:t> </a:t>
            </a:r>
            <a:r>
              <a:rPr lang="ru-RU" sz="2400" dirty="0" smtClean="0">
                <a:solidFill>
                  <a:srgbClr val="000066"/>
                </a:solidFill>
                <a:latin typeface="a_AlbionicTitulBrk"/>
              </a:rPr>
              <a:t>муниципальное</a:t>
            </a:r>
            <a:r>
              <a:rPr lang="ru-RU" sz="2400" dirty="0" smtClean="0">
                <a:solidFill>
                  <a:srgbClr val="000066"/>
                </a:solidFill>
                <a:latin typeface="a_AlbionicTitulBrk" pitchFamily="34" charset="-52"/>
              </a:rPr>
              <a:t> бюджетное дошкольное образовательное учреждение детский сад 39 муниципального образования Тимашевский район </a:t>
            </a:r>
            <a:endParaRPr lang="ru-RU" sz="2400" dirty="0" smtClean="0">
              <a:solidFill>
                <a:srgbClr val="000066"/>
              </a:solidFill>
              <a:latin typeface="a_AlbionicTitulBrk" pitchFamily="34" charset="-52"/>
            </a:endParaRPr>
          </a:p>
          <a:p>
            <a:pPr algn="ctr"/>
            <a:endParaRPr lang="ru-RU" sz="2400" dirty="0">
              <a:solidFill>
                <a:srgbClr val="000066"/>
              </a:solidFill>
              <a:latin typeface="a_AlbionicTitulBrk" pitchFamily="34" charset="-52"/>
            </a:endParaRPr>
          </a:p>
        </p:txBody>
      </p:sp>
      <p:pic>
        <p:nvPicPr>
          <p:cNvPr id="1029" name="Picture 5" descr="C:\Users\111\Desktop\для оформления лагерь\сборник анимашек\09969451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780928"/>
            <a:ext cx="2593640" cy="3705200"/>
          </a:xfrm>
          <a:prstGeom prst="rect">
            <a:avLst/>
          </a:prstGeom>
          <a:noFill/>
        </p:spPr>
      </p:pic>
      <p:pic>
        <p:nvPicPr>
          <p:cNvPr id="2" name="Picture 2" descr="C:\Users\39\Downloads\IMG-20250228-WA0086.jpg"/>
          <p:cNvPicPr>
            <a:picLocks noChangeAspect="1" noChangeArrowheads="1"/>
          </p:cNvPicPr>
          <p:nvPr/>
        </p:nvPicPr>
        <p:blipFill>
          <a:blip r:embed="rId3"/>
          <a:srcRect l="5000"/>
          <a:stretch>
            <a:fillRect/>
          </a:stretch>
        </p:blipFill>
        <p:spPr bwMode="auto">
          <a:xfrm>
            <a:off x="2285984" y="2571744"/>
            <a:ext cx="6143668" cy="384989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111\AppData\Local\Temp\Rar$DI02.585\3.jpg"/>
          <p:cNvPicPr>
            <a:picLocks noChangeAspect="1" noChangeArrowheads="1"/>
          </p:cNvPicPr>
          <p:nvPr/>
        </p:nvPicPr>
        <p:blipFill>
          <a:blip r:embed="rId1" cstate="print"/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</p:spPr>
      </p:pic>
      <p:pic>
        <p:nvPicPr>
          <p:cNvPr id="7" name="Рисунок 6" descr="C:\Users\39\AppData\Local\Temp\Rar$DIa0.246\1000460523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85786" y="571480"/>
            <a:ext cx="3714776" cy="27146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7" descr="C:\Users\39\AppData\Local\Temp\Rar$DIa0.557\1000460521.jpg"/>
          <p:cNvPicPr/>
          <p:nvPr/>
        </p:nvPicPr>
        <p:blipFill>
          <a:blip r:embed="rId3"/>
          <a:srcRect t="3205" r="15179"/>
          <a:stretch>
            <a:fillRect/>
          </a:stretch>
        </p:blipFill>
        <p:spPr bwMode="auto">
          <a:xfrm>
            <a:off x="4786314" y="571480"/>
            <a:ext cx="3857652" cy="27146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Рисунок 8" descr="C:\Users\39\AppData\Local\Temp\Rar$DIa0.992\1000460517.jpg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85786" y="3500438"/>
            <a:ext cx="3714776" cy="27146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Рисунок 9" descr="C:\Users\39\Desktop\Фото\1000458697.jpg"/>
          <p:cNvPicPr/>
          <p:nvPr/>
        </p:nvPicPr>
        <p:blipFill>
          <a:blip r:embed="rId5"/>
          <a:srcRect t="11325" r="5719" b="16453"/>
          <a:stretch>
            <a:fillRect/>
          </a:stretch>
        </p:blipFill>
        <p:spPr bwMode="auto">
          <a:xfrm>
            <a:off x="4786314" y="3500438"/>
            <a:ext cx="3929090" cy="27146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111\AppData\Local\Temp\Rar$DI02.585\3.jpg"/>
          <p:cNvPicPr>
            <a:picLocks noChangeAspect="1" noChangeArrowheads="1"/>
          </p:cNvPicPr>
          <p:nvPr/>
        </p:nvPicPr>
        <p:blipFill>
          <a:blip r:embed="rId1" cstate="print"/>
          <a:srcRect/>
          <a:stretch>
            <a:fillRect/>
          </a:stretch>
        </p:blipFill>
        <p:spPr bwMode="auto">
          <a:xfrm>
            <a:off x="0" y="1"/>
            <a:ext cx="9144000" cy="6857999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500034" y="571480"/>
            <a:ext cx="81439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  <a:latin typeface="a_AlbionicTitulBrk"/>
              </a:rPr>
              <a:t>Проводим с родителями совместные мероприятия: </a:t>
            </a:r>
            <a:endParaRPr lang="ru-RU" sz="2400" b="1" dirty="0">
              <a:solidFill>
                <a:schemeClr val="tx2">
                  <a:lumMod val="75000"/>
                </a:schemeClr>
              </a:solidFill>
              <a:latin typeface="a_AlbionicTitulBrk"/>
            </a:endParaRPr>
          </a:p>
        </p:txBody>
      </p:sp>
      <p:pic>
        <p:nvPicPr>
          <p:cNvPr id="9" name="Рисунок 8" descr="C:\Users\39\Desktop\Фото\1000455842.jpg"/>
          <p:cNvPicPr/>
          <p:nvPr/>
        </p:nvPicPr>
        <p:blipFill>
          <a:blip r:embed="rId2" cstate="print"/>
          <a:srcRect l="3207" b="24786"/>
          <a:stretch>
            <a:fillRect/>
          </a:stretch>
        </p:blipFill>
        <p:spPr bwMode="auto">
          <a:xfrm>
            <a:off x="828331" y="1357297"/>
            <a:ext cx="3500462" cy="22145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C:\Users\39\AppData\Local\Temp\Rar$DIa0.347\IMG-20250228-WA0078.jpg"/>
          <p:cNvPicPr/>
          <p:nvPr/>
        </p:nvPicPr>
        <p:blipFill>
          <a:blip r:embed="rId3"/>
          <a:srcRect t="25841"/>
          <a:stretch>
            <a:fillRect/>
          </a:stretch>
        </p:blipFill>
        <p:spPr bwMode="auto">
          <a:xfrm>
            <a:off x="4932047" y="1357297"/>
            <a:ext cx="3214710" cy="23574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C:\Users\39\AppData\Local\Temp\Rar$DIa0.181\1000460557.jpg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57224" y="3714752"/>
            <a:ext cx="3500462" cy="25717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 descr="C:\Users\39\AppData\Local\Temp\Rar$DIa0.774\1000460547.jpg"/>
          <p:cNvPicPr/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857752" y="3714752"/>
            <a:ext cx="3571900" cy="27146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111\AppData\Local\Temp\Rar$DI02.585\3.jpg"/>
          <p:cNvPicPr>
            <a:picLocks noChangeAspect="1" noChangeArrowheads="1"/>
          </p:cNvPicPr>
          <p:nvPr/>
        </p:nvPicPr>
        <p:blipFill>
          <a:blip r:embed="rId1" cstate="print"/>
          <a:srcRect/>
          <a:stretch>
            <a:fillRect/>
          </a:stretch>
        </p:blipFill>
        <p:spPr bwMode="auto">
          <a:xfrm>
            <a:off x="0" y="1"/>
            <a:ext cx="9144000" cy="6857999"/>
          </a:xfrm>
          <a:prstGeom prst="rect">
            <a:avLst/>
          </a:prstGeom>
          <a:noFill/>
        </p:spPr>
      </p:pic>
      <p:sp>
        <p:nvSpPr>
          <p:cNvPr id="10" name="TextBox 9"/>
          <p:cNvSpPr txBox="1"/>
          <p:nvPr/>
        </p:nvSpPr>
        <p:spPr>
          <a:xfrm>
            <a:off x="571472" y="428604"/>
            <a:ext cx="82868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>
                <a:solidFill>
                  <a:schemeClr val="tx2">
                    <a:lumMod val="75000"/>
                  </a:schemeClr>
                </a:solidFill>
                <a:latin typeface="a_AlbionicTitulBrk"/>
              </a:rPr>
              <a:t>Проводим в детском саду методические объединения:</a:t>
            </a:r>
            <a:endParaRPr lang="ru-RU" sz="2400" dirty="0">
              <a:solidFill>
                <a:schemeClr val="tx2">
                  <a:lumMod val="75000"/>
                </a:schemeClr>
              </a:solidFill>
              <a:latin typeface="a_AlbionicTitulBrk"/>
            </a:endParaRPr>
          </a:p>
        </p:txBody>
      </p:sp>
      <p:pic>
        <p:nvPicPr>
          <p:cNvPr id="11" name="Рисунок 10" descr="C:\Users\39\AppData\Local\Temp\Rar$DIa0.648\1000460579.jpg"/>
          <p:cNvPicPr/>
          <p:nvPr/>
        </p:nvPicPr>
        <p:blipFill>
          <a:blip r:embed="rId2"/>
          <a:srcRect t="23432" b="17272"/>
          <a:stretch>
            <a:fillRect/>
          </a:stretch>
        </p:blipFill>
        <p:spPr bwMode="auto">
          <a:xfrm>
            <a:off x="857224" y="928670"/>
            <a:ext cx="3571900" cy="2500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Рисунок 11" descr="C:\Users\39\Downloads\IMG-20250228-WA0079.jpg"/>
          <p:cNvPicPr/>
          <p:nvPr/>
        </p:nvPicPr>
        <p:blipFill>
          <a:blip r:embed="rId3"/>
          <a:srcRect r="9302"/>
          <a:stretch>
            <a:fillRect/>
          </a:stretch>
        </p:blipFill>
        <p:spPr bwMode="auto">
          <a:xfrm>
            <a:off x="3071802" y="3643314"/>
            <a:ext cx="3714776" cy="28575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Рисунок 12" descr="C:\Users\39\Downloads\IMG-20250228-WA0080.jpg"/>
          <p:cNvPicPr/>
          <p:nvPr/>
        </p:nvPicPr>
        <p:blipFill>
          <a:blip r:embed="rId4"/>
          <a:srcRect l="10345" t="7471" r="3448"/>
          <a:stretch>
            <a:fillRect/>
          </a:stretch>
        </p:blipFill>
        <p:spPr bwMode="auto">
          <a:xfrm>
            <a:off x="4643438" y="928670"/>
            <a:ext cx="3571900" cy="2500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111\AppData\Local\Temp\Rar$DI02.585\3.jpg"/>
          <p:cNvPicPr>
            <a:picLocks noChangeAspect="1" noChangeArrowheads="1"/>
          </p:cNvPicPr>
          <p:nvPr/>
        </p:nvPicPr>
        <p:blipFill>
          <a:blip r:embed="rId1" cstate="print"/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</p:spPr>
      </p:pic>
      <p:sp>
        <p:nvSpPr>
          <p:cNvPr id="10" name="TextBox 9"/>
          <p:cNvSpPr txBox="1"/>
          <p:nvPr/>
        </p:nvSpPr>
        <p:spPr>
          <a:xfrm>
            <a:off x="571472" y="428604"/>
            <a:ext cx="828680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>
                <a:solidFill>
                  <a:schemeClr val="tx2">
                    <a:lumMod val="75000"/>
                  </a:schemeClr>
                </a:solidFill>
                <a:latin typeface="a_AlbionicTitulBrk"/>
              </a:rPr>
              <a:t>Пополняем свои знания на семинарах института развития образования Краснодарского края:</a:t>
            </a:r>
            <a:endParaRPr lang="ru-RU" sz="2400" dirty="0">
              <a:solidFill>
                <a:schemeClr val="tx2">
                  <a:lumMod val="75000"/>
                </a:schemeClr>
              </a:solidFill>
              <a:latin typeface="a_AlbionicTitulBrk"/>
            </a:endParaRPr>
          </a:p>
        </p:txBody>
      </p:sp>
      <p:pic>
        <p:nvPicPr>
          <p:cNvPr id="6" name="Рисунок 5" descr="C:\Users\39\AppData\Local\Temp\Rar$DIa0.141\1000460537.jpg"/>
          <p:cNvPicPr/>
          <p:nvPr/>
        </p:nvPicPr>
        <p:blipFill>
          <a:blip r:embed="rId2"/>
          <a:srcRect l="9934" r="12804"/>
          <a:stretch>
            <a:fillRect/>
          </a:stretch>
        </p:blipFill>
        <p:spPr bwMode="auto">
          <a:xfrm>
            <a:off x="1000100" y="1357298"/>
            <a:ext cx="3500462" cy="29289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 descr="C:\Users\39\AppData\Local\Temp\Rar$DIa0.812\1000460535.jpg"/>
          <p:cNvPicPr/>
          <p:nvPr/>
        </p:nvPicPr>
        <p:blipFill>
          <a:blip r:embed="rId3"/>
          <a:srcRect t="11425" b="12687"/>
          <a:stretch>
            <a:fillRect/>
          </a:stretch>
        </p:blipFill>
        <p:spPr bwMode="auto">
          <a:xfrm>
            <a:off x="4857752" y="2714620"/>
            <a:ext cx="3571900" cy="37147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111\AppData\Local\Temp\Rar$DI02.585\3.jpg"/>
          <p:cNvPicPr>
            <a:picLocks noChangeAspect="1" noChangeArrowheads="1"/>
          </p:cNvPicPr>
          <p:nvPr/>
        </p:nvPicPr>
        <p:blipFill>
          <a:blip r:embed="rId1" cstate="print"/>
          <a:srcRect/>
          <a:stretch>
            <a:fillRect/>
          </a:stretch>
        </p:blipFill>
        <p:spPr bwMode="auto">
          <a:xfrm>
            <a:off x="0" y="1"/>
            <a:ext cx="9144000" cy="6857999"/>
          </a:xfrm>
          <a:prstGeom prst="rect">
            <a:avLst/>
          </a:prstGeom>
          <a:noFill/>
        </p:spPr>
      </p:pic>
      <p:sp>
        <p:nvSpPr>
          <p:cNvPr id="10" name="TextBox 9"/>
          <p:cNvSpPr txBox="1"/>
          <p:nvPr/>
        </p:nvSpPr>
        <p:spPr>
          <a:xfrm>
            <a:off x="571472" y="428604"/>
            <a:ext cx="82868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>
                <a:solidFill>
                  <a:schemeClr val="tx2">
                    <a:lumMod val="75000"/>
                  </a:schemeClr>
                </a:solidFill>
                <a:latin typeface="a_AlbionicTitulBrk"/>
              </a:rPr>
              <a:t>Шествуем ветеранов (бывших работников детского сада)</a:t>
            </a:r>
            <a:endParaRPr lang="ru-RU" sz="2400" dirty="0">
              <a:solidFill>
                <a:schemeClr val="tx2">
                  <a:lumMod val="75000"/>
                </a:schemeClr>
              </a:solidFill>
              <a:latin typeface="a_AlbionicTitulBrk"/>
            </a:endParaRPr>
          </a:p>
        </p:txBody>
      </p:sp>
      <p:pic>
        <p:nvPicPr>
          <p:cNvPr id="8" name="Рисунок 7" descr="C:\Users\39\Desktop\Фото\1000443580.jpg"/>
          <p:cNvPicPr/>
          <p:nvPr/>
        </p:nvPicPr>
        <p:blipFill>
          <a:blip r:embed="rId2"/>
          <a:srcRect t="7457" b="24466"/>
          <a:stretch>
            <a:fillRect/>
          </a:stretch>
        </p:blipFill>
        <p:spPr bwMode="auto">
          <a:xfrm>
            <a:off x="467968" y="2493310"/>
            <a:ext cx="3786214" cy="29289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Рисунок 8" descr="C:\Users\39\Desktop\Фото\1000443577.jpg"/>
          <p:cNvPicPr/>
          <p:nvPr/>
        </p:nvPicPr>
        <p:blipFill>
          <a:blip r:embed="rId3"/>
          <a:srcRect l="10903" t="33974" r="17584" b="6197"/>
          <a:stretch>
            <a:fillRect/>
          </a:stretch>
        </p:blipFill>
        <p:spPr bwMode="auto">
          <a:xfrm>
            <a:off x="4857752" y="3714752"/>
            <a:ext cx="3643338" cy="28860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Рисунок 10" descr="C:\Users\39\Desktop\Фото\1000443568.jpg"/>
          <p:cNvPicPr/>
          <p:nvPr/>
        </p:nvPicPr>
        <p:blipFill>
          <a:blip r:embed="rId4"/>
          <a:srcRect l="10648" t="5373" r="14352" b="8319"/>
          <a:stretch>
            <a:fillRect/>
          </a:stretch>
        </p:blipFill>
        <p:spPr bwMode="auto">
          <a:xfrm>
            <a:off x="6372232" y="908667"/>
            <a:ext cx="1928826" cy="27146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111\AppData\Local\Temp\Rar$DI02.585\3.jpg"/>
          <p:cNvPicPr>
            <a:picLocks noChangeAspect="1" noChangeArrowheads="1"/>
          </p:cNvPicPr>
          <p:nvPr/>
        </p:nvPicPr>
        <p:blipFill>
          <a:blip r:embed="rId1" cstate="print"/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</p:spPr>
      </p:pic>
      <p:sp>
        <p:nvSpPr>
          <p:cNvPr id="10" name="TextBox 9"/>
          <p:cNvSpPr txBox="1"/>
          <p:nvPr/>
        </p:nvSpPr>
        <p:spPr>
          <a:xfrm>
            <a:off x="571472" y="428604"/>
            <a:ext cx="828680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>
                <a:solidFill>
                  <a:schemeClr val="tx2">
                    <a:lumMod val="75000"/>
                  </a:schemeClr>
                </a:solidFill>
                <a:latin typeface="a_AlbionicTitulBrk"/>
              </a:rPr>
              <a:t>Наши награды:</a:t>
            </a:r>
            <a:endParaRPr lang="ru-RU" sz="2800" dirty="0">
              <a:solidFill>
                <a:schemeClr val="tx2">
                  <a:lumMod val="75000"/>
                </a:schemeClr>
              </a:solidFill>
              <a:latin typeface="a_AlbionicTitulBrk"/>
            </a:endParaRPr>
          </a:p>
        </p:txBody>
      </p:sp>
      <p:pic>
        <p:nvPicPr>
          <p:cNvPr id="7" name="Рисунок 6" descr="C:\Users\39\AppData\Local\Temp\Rar$DIa0.212\c8d22c43-d3d6-487e-b235-9aff5cd49596-1_all_43521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034" y="1214422"/>
            <a:ext cx="2571768" cy="2000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Рисунок 11" descr="C:\Users\39\AppData\Local\Temp\Rar$DIa0.141\1000463650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14678" y="1142984"/>
            <a:ext cx="2428892" cy="20717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Рисунок 12" descr="C:\Users\39\AppData\Local\Temp\Rar$DIa0.571\1000463649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571604" y="3429000"/>
            <a:ext cx="2571768" cy="28575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Рисунок 13" descr="C:\Users\39\AppData\Local\Temp\Rar$DIa0.008\1000463648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857884" y="1142984"/>
            <a:ext cx="2714644" cy="22145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Рисунок 14" descr="C:\Users\39\AppData\Local\Temp\Rar$DIa1.212\1000463647.jpg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429124" y="3429000"/>
            <a:ext cx="2357454" cy="27860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111\AppData\Local\Temp\Rar$DI02.585\3.jpg"/>
          <p:cNvPicPr>
            <a:picLocks noChangeAspect="1" noChangeArrowheads="1"/>
          </p:cNvPicPr>
          <p:nvPr/>
        </p:nvPicPr>
        <p:blipFill>
          <a:blip r:embed="rId1" cstate="print"/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</p:spPr>
      </p:pic>
      <p:pic>
        <p:nvPicPr>
          <p:cNvPr id="3" name="Picture 2" descr="Picture background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596" y="285728"/>
            <a:ext cx="8215370" cy="617224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111\AppData\Local\Temp\Rar$DI02.585\3.jpg"/>
          <p:cNvPicPr>
            <a:picLocks noChangeAspect="1" noChangeArrowheads="1"/>
          </p:cNvPicPr>
          <p:nvPr/>
        </p:nvPicPr>
        <p:blipFill>
          <a:blip r:embed="rId1" cstate="print"/>
          <a:srcRect/>
          <a:stretch>
            <a:fillRect/>
          </a:stretch>
        </p:blipFill>
        <p:spPr bwMode="auto">
          <a:xfrm>
            <a:off x="0" y="1"/>
            <a:ext cx="9144000" cy="6857999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2500298" y="642918"/>
            <a:ext cx="324877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dirty="0" smtClean="0">
                <a:solidFill>
                  <a:schemeClr val="tx2">
                    <a:lumMod val="50000"/>
                  </a:schemeClr>
                </a:solidFill>
                <a:latin typeface="a_AlbionicTitulBrk"/>
              </a:rPr>
              <a:t>История детского сада</a:t>
            </a:r>
            <a:endParaRPr lang="ru-RU" sz="2400" dirty="0">
              <a:solidFill>
                <a:schemeClr val="tx2">
                  <a:lumMod val="50000"/>
                </a:schemeClr>
              </a:solidFill>
              <a:latin typeface="a_AlbionicTitulBrk"/>
            </a:endParaRPr>
          </a:p>
        </p:txBody>
      </p:sp>
      <p:sp>
        <p:nvSpPr>
          <p:cNvPr id="13313" name="Rectangle 1"/>
          <p:cNvSpPr>
            <a:spLocks noChangeArrowheads="1"/>
          </p:cNvSpPr>
          <p:nvPr/>
        </p:nvSpPr>
        <p:spPr bwMode="auto">
          <a:xfrm>
            <a:off x="3500430" y="1357298"/>
            <a:ext cx="5643570" cy="2554545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ctr" anchorCtr="0" compatLnSpc="1"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br>
              <a:rPr kumimoji="0" lang="ru-RU" sz="1000" b="0" i="0" u="none" strike="noStrike" cap="none" normalizeH="0" baseline="0" dirty="0" smtClean="0">
                <a:ln>
                  <a:noFill/>
                </a:ln>
                <a:solidFill>
                  <a:srgbClr val="666666"/>
                </a:solidFill>
                <a:effectLst/>
                <a:latin typeface="Georgia" panose="02040502050405020303" pitchFamily="18" charset="0"/>
                <a:cs typeface="Arial" panose="020B0604020202020204" pitchFamily="34" charset="0"/>
              </a:rPr>
            </a:br>
            <a:r>
              <a:rPr kumimoji="0" lang="ru-RU" sz="1000" b="0" i="0" u="none" strike="noStrike" cap="none" normalizeH="0" baseline="0" dirty="0" smtClean="0">
                <a:ln>
                  <a:noFill/>
                </a:ln>
                <a:solidFill>
                  <a:srgbClr val="666666"/>
                </a:solidFill>
                <a:effectLst/>
                <a:latin typeface="Georgia" panose="02040502050405020303" pitchFamily="18" charset="0"/>
                <a:cs typeface="Arial" panose="020B0604020202020204" pitchFamily="34" charset="0"/>
              </a:rPr>
              <a:t>  </a:t>
            </a: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latin typeface="a_AlbionicTitulBrk"/>
                <a:cs typeface="Arial" panose="020B0604020202020204" pitchFamily="34" charset="0"/>
              </a:rPr>
              <a:t>Детский сад № 39 (первоначально ясли-сад) 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2">
                  <a:lumMod val="50000"/>
                </a:schemeClr>
              </a:solidFill>
              <a:effectLst/>
              <a:latin typeface="a_AlbionicTitulBrk"/>
              <a:cs typeface="Arial" panose="020B0604020202020204" pitchFamily="34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latin typeface="a_AlbionicTitulBrk"/>
                <a:cs typeface="Arial" panose="020B0604020202020204" pitchFamily="34" charset="0"/>
              </a:rPr>
              <a:t>открыл свои двери для детворы в 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2">
                  <a:lumMod val="50000"/>
                </a:schemeClr>
              </a:solidFill>
              <a:effectLst/>
              <a:latin typeface="a_AlbionicTitulBrk"/>
              <a:cs typeface="Arial" panose="020B0604020202020204" pitchFamily="34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latin typeface="a_AlbionicTitulBrk"/>
                <a:cs typeface="Arial" panose="020B0604020202020204" pitchFamily="34" charset="0"/>
              </a:rPr>
              <a:t>1973 году.  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latin typeface="a_AlbionicTitulBrk"/>
                <a:cs typeface="Arial" panose="020B0604020202020204" pitchFamily="34" charset="0"/>
              </a:rPr>
              <a:t>Расчитан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latin typeface="a_AlbionicTitulBrk"/>
                <a:cs typeface="Arial" panose="020B0604020202020204" pitchFamily="34" charset="0"/>
              </a:rPr>
              <a:t> он был на 110 мест 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2">
                  <a:lumMod val="50000"/>
                </a:schemeClr>
              </a:solidFill>
              <a:effectLst/>
              <a:latin typeface="a_AlbionicTitulBrk"/>
              <a:cs typeface="Arial" panose="020B0604020202020204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latin typeface="a_AlbionicTitulBrk"/>
                <a:cs typeface="Arial" panose="020B0604020202020204" pitchFamily="34" charset="0"/>
              </a:rPr>
              <a:t>и принадлежал колхозу им. Калинина. </a:t>
            </a:r>
            <a:r>
              <a:rPr lang="ru-RU" sz="2000" dirty="0" smtClean="0">
                <a:solidFill>
                  <a:schemeClr val="tx2">
                    <a:lumMod val="50000"/>
                  </a:schemeClr>
                </a:solidFill>
                <a:latin typeface="a_AlbionicTitulBrk"/>
              </a:rPr>
              <a:t>Функционировало 6 групп, одна из них была круглосуточной. </a:t>
            </a:r>
            <a:endParaRPr lang="ru-RU" sz="2000" dirty="0" smtClean="0">
              <a:solidFill>
                <a:schemeClr val="tx2">
                  <a:lumMod val="50000"/>
                </a:schemeClr>
              </a:solidFill>
              <a:latin typeface="a_AlbionicTitulBrk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sz="2000" dirty="0" smtClean="0">
              <a:solidFill>
                <a:schemeClr val="tx2">
                  <a:lumMod val="50000"/>
                </a:schemeClr>
              </a:solidFill>
              <a:latin typeface="a_AlbionicTitulBrk"/>
            </a:endParaRPr>
          </a:p>
        </p:txBody>
      </p:sp>
      <p:pic>
        <p:nvPicPr>
          <p:cNvPr id="13314" name="Picture 2" descr=";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472" y="1357298"/>
            <a:ext cx="2857500" cy="2066925"/>
          </a:xfrm>
          <a:prstGeom prst="rect">
            <a:avLst/>
          </a:prstGeom>
          <a:noFill/>
        </p:spPr>
      </p:pic>
      <p:pic>
        <p:nvPicPr>
          <p:cNvPr id="13315" name="Picture 3" descr="C:\Users\39\Desktop\Фото\118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85786" y="3714752"/>
            <a:ext cx="3583973" cy="2376482"/>
          </a:xfrm>
          <a:prstGeom prst="rect">
            <a:avLst/>
          </a:prstGeom>
          <a:noFill/>
        </p:spPr>
      </p:pic>
      <p:pic>
        <p:nvPicPr>
          <p:cNvPr id="13316" name="Picture 4" descr="C:\Users\39\Desktop\Фото\119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714876" y="3696802"/>
            <a:ext cx="3357586" cy="242310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111\AppData\Local\Temp\Rar$DI02.585\3.jpg"/>
          <p:cNvPicPr>
            <a:picLocks noChangeAspect="1" noChangeArrowheads="1"/>
          </p:cNvPicPr>
          <p:nvPr/>
        </p:nvPicPr>
        <p:blipFill>
          <a:blip r:embed="rId1" cstate="print"/>
          <a:srcRect/>
          <a:stretch>
            <a:fillRect/>
          </a:stretch>
        </p:blipFill>
        <p:spPr bwMode="auto">
          <a:xfrm>
            <a:off x="0" y="1"/>
            <a:ext cx="9144000" cy="6857999"/>
          </a:xfrm>
          <a:prstGeom prst="rect">
            <a:avLst/>
          </a:prstGeom>
          <a:noFill/>
        </p:spPr>
      </p:pic>
      <p:sp>
        <p:nvSpPr>
          <p:cNvPr id="4097" name="Rectangle 1"/>
          <p:cNvSpPr>
            <a:spLocks noChangeArrowheads="1"/>
          </p:cNvSpPr>
          <p:nvPr/>
        </p:nvSpPr>
        <p:spPr bwMode="auto">
          <a:xfrm>
            <a:off x="683568" y="332656"/>
            <a:ext cx="7920880" cy="7109639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ctr" anchorCtr="0" compatLnSpc="1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latin typeface="a_AlbionicTitulBrk"/>
                <a:cs typeface="Arial" panose="020B0604020202020204" pitchFamily="34" charset="0"/>
              </a:rPr>
              <a:t>Детский</a:t>
            </a:r>
            <a:r>
              <a:rPr kumimoji="0" lang="ru-RU" sz="2400" b="0" i="0" u="none" strike="noStrike" cap="none" normalizeH="0" dirty="0" smtClean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latin typeface="a_AlbionicTitulBrk"/>
                <a:cs typeface="Arial" panose="020B0604020202020204" pitchFamily="34" charset="0"/>
              </a:rPr>
              <a:t> сад сегодня:</a:t>
            </a:r>
            <a:endParaRPr kumimoji="0" lang="ru-RU" sz="2400" b="0" i="0" u="none" strike="noStrike" cap="none" normalizeH="0" dirty="0" smtClean="0">
              <a:ln>
                <a:noFill/>
              </a:ln>
              <a:solidFill>
                <a:schemeClr val="tx2">
                  <a:lumMod val="50000"/>
                </a:schemeClr>
              </a:solidFill>
              <a:effectLst/>
              <a:latin typeface="a_AlbionicTitulBrk"/>
              <a:cs typeface="Arial" panose="020B0604020202020204" pitchFamily="34" charset="0"/>
            </a:endParaRPr>
          </a:p>
          <a:p>
            <a:pPr marL="0" marR="0" lvl="0" indent="0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ü"/>
            </a:pPr>
            <a:r>
              <a:rPr lang="ru-RU" baseline="0" dirty="0" smtClean="0">
                <a:solidFill>
                  <a:schemeClr val="tx2">
                    <a:lumMod val="50000"/>
                  </a:schemeClr>
                </a:solidFill>
                <a:latin typeface="a_AlbionicTitulBrk"/>
                <a:cs typeface="Arial" panose="020B0604020202020204" pitchFamily="34" charset="0"/>
              </a:rPr>
              <a:t> </a:t>
            </a:r>
            <a:r>
              <a:rPr lang="ru-RU" sz="2400" baseline="0" dirty="0" smtClean="0">
                <a:solidFill>
                  <a:schemeClr val="tx2">
                    <a:lumMod val="50000"/>
                  </a:schemeClr>
                </a:solidFill>
                <a:latin typeface="a_AlbionicTitulBrk"/>
                <a:cs typeface="Arial" panose="020B0604020202020204" pitchFamily="34" charset="0"/>
              </a:rPr>
              <a:t>4 группы общеразвивающей направленности</a:t>
            </a:r>
            <a:r>
              <a:rPr lang="en-US" sz="2400" baseline="0" dirty="0" smtClean="0">
                <a:solidFill>
                  <a:schemeClr val="tx2">
                    <a:lumMod val="50000"/>
                  </a:schemeClr>
                </a:solidFill>
                <a:latin typeface="a_AlbionicTitulBrk"/>
                <a:cs typeface="Arial" panose="020B0604020202020204" pitchFamily="34" charset="0"/>
              </a:rPr>
              <a:t> </a:t>
            </a:r>
            <a:r>
              <a:rPr lang="ru-RU" sz="2400" dirty="0" smtClean="0">
                <a:solidFill>
                  <a:schemeClr val="tx2">
                    <a:lumMod val="50000"/>
                  </a:schemeClr>
                </a:solidFill>
                <a:latin typeface="a_AlbionicTitulBrk"/>
                <a:cs typeface="Arial" panose="020B0604020202020204" pitchFamily="34" charset="0"/>
              </a:rPr>
              <a:t>и 105 воспитанников</a:t>
            </a:r>
            <a:r>
              <a:rPr lang="ru-RU" sz="2400" baseline="0" dirty="0" smtClean="0">
                <a:solidFill>
                  <a:schemeClr val="tx2">
                    <a:lumMod val="50000"/>
                  </a:schemeClr>
                </a:solidFill>
                <a:latin typeface="a_AlbionicTitulBrk"/>
                <a:cs typeface="Arial" panose="020B0604020202020204" pitchFamily="34" charset="0"/>
              </a:rPr>
              <a:t>;</a:t>
            </a:r>
            <a:endParaRPr lang="ru-RU" sz="2400" baseline="0" dirty="0" smtClean="0">
              <a:solidFill>
                <a:schemeClr val="tx2">
                  <a:lumMod val="50000"/>
                </a:schemeClr>
              </a:solidFill>
              <a:latin typeface="a_AlbionicTitulBrk"/>
              <a:cs typeface="Arial" panose="020B0604020202020204" pitchFamily="34" charset="0"/>
            </a:endParaRPr>
          </a:p>
          <a:p>
            <a:pPr marL="0" marR="0" lvl="0" indent="0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ü"/>
            </a:pPr>
            <a:r>
              <a:rPr lang="ru-RU" sz="2400" dirty="0" smtClean="0">
                <a:solidFill>
                  <a:schemeClr val="tx2">
                    <a:lumMod val="50000"/>
                  </a:schemeClr>
                </a:solidFill>
                <a:latin typeface="a_AlbionicTitulBrk"/>
                <a:cs typeface="Arial" panose="020B0604020202020204" pitchFamily="34" charset="0"/>
              </a:rPr>
              <a:t>4 прогулочных площадки с современным оборудованием;</a:t>
            </a:r>
            <a:endParaRPr lang="ru-RU" sz="2400" dirty="0" smtClean="0">
              <a:solidFill>
                <a:schemeClr val="tx2">
                  <a:lumMod val="50000"/>
                </a:schemeClr>
              </a:solidFill>
              <a:latin typeface="a_AlbionicTitulBrk"/>
              <a:cs typeface="Arial" panose="020B0604020202020204" pitchFamily="34" charset="0"/>
            </a:endParaRPr>
          </a:p>
          <a:p>
            <a:pPr marL="0" marR="0" lvl="0" indent="0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ü"/>
            </a:pPr>
            <a:r>
              <a:rPr lang="ru-RU" sz="2400" baseline="0" dirty="0" smtClean="0">
                <a:solidFill>
                  <a:schemeClr val="tx2">
                    <a:lumMod val="50000"/>
                  </a:schemeClr>
                </a:solidFill>
                <a:latin typeface="a_AlbionicTitulBrk"/>
                <a:cs typeface="Arial" panose="020B0604020202020204" pitchFamily="34" charset="0"/>
              </a:rPr>
              <a:t>Футбольная площадка;</a:t>
            </a:r>
            <a:endParaRPr lang="ru-RU" sz="2400" baseline="0" dirty="0" smtClean="0">
              <a:solidFill>
                <a:schemeClr val="tx2">
                  <a:lumMod val="50000"/>
                </a:schemeClr>
              </a:solidFill>
              <a:latin typeface="a_AlbionicTitulBrk"/>
              <a:cs typeface="Arial" panose="020B0604020202020204" pitchFamily="34" charset="0"/>
            </a:endParaRPr>
          </a:p>
          <a:p>
            <a:pPr marL="0" marR="0" lvl="0" indent="0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ü"/>
            </a:pPr>
            <a:r>
              <a:rPr lang="ru-RU" sz="2400" baseline="0" dirty="0" smtClean="0">
                <a:solidFill>
                  <a:schemeClr val="tx2">
                    <a:lumMod val="50000"/>
                  </a:schemeClr>
                </a:solidFill>
                <a:latin typeface="a_AlbionicTitulBrk"/>
                <a:cs typeface="Arial" panose="020B0604020202020204" pitchFamily="34" charset="0"/>
              </a:rPr>
              <a:t> </a:t>
            </a:r>
            <a:r>
              <a:rPr lang="ru-RU" sz="2400" dirty="0" smtClean="0">
                <a:solidFill>
                  <a:schemeClr val="tx2">
                    <a:lumMod val="50000"/>
                  </a:schemeClr>
                </a:solidFill>
                <a:latin typeface="a_AlbionicTitulBrk"/>
                <a:cs typeface="Arial" panose="020B0604020202020204" pitchFamily="34" charset="0"/>
              </a:rPr>
              <a:t>В</a:t>
            </a:r>
            <a:r>
              <a:rPr lang="ru-RU" sz="2400" baseline="0" dirty="0" smtClean="0">
                <a:solidFill>
                  <a:schemeClr val="tx2">
                    <a:lumMod val="50000"/>
                  </a:schemeClr>
                </a:solidFill>
                <a:latin typeface="a_AlbionicTitulBrk"/>
                <a:cs typeface="Arial" panose="020B0604020202020204" pitchFamily="34" charset="0"/>
              </a:rPr>
              <a:t>олейбольная площадка;</a:t>
            </a:r>
            <a:endParaRPr lang="ru-RU" sz="2400" baseline="0" dirty="0" smtClean="0">
              <a:solidFill>
                <a:schemeClr val="tx2">
                  <a:lumMod val="50000"/>
                </a:schemeClr>
              </a:solidFill>
              <a:latin typeface="a_AlbionicTitulBrk"/>
              <a:cs typeface="Arial" panose="020B0604020202020204" pitchFamily="34" charset="0"/>
            </a:endParaRPr>
          </a:p>
          <a:p>
            <a:pPr marL="0" marR="0" lvl="0" indent="0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ü"/>
            </a:pPr>
            <a:r>
              <a:rPr lang="ru-RU" sz="2400" dirty="0" smtClean="0">
                <a:solidFill>
                  <a:schemeClr val="tx2">
                    <a:lumMod val="50000"/>
                  </a:schemeClr>
                </a:solidFill>
                <a:latin typeface="a_AlbionicTitulBrk"/>
                <a:cs typeface="Arial" panose="020B0604020202020204" pitchFamily="34" charset="0"/>
              </a:rPr>
              <a:t>Площадка со спортивным оборудованием;</a:t>
            </a:r>
            <a:endParaRPr lang="ru-RU" sz="2400" dirty="0" smtClean="0">
              <a:solidFill>
                <a:schemeClr val="tx2">
                  <a:lumMod val="50000"/>
                </a:schemeClr>
              </a:solidFill>
              <a:latin typeface="a_AlbionicTitulBrk"/>
              <a:cs typeface="Arial" panose="020B0604020202020204" pitchFamily="34" charset="0"/>
            </a:endParaRPr>
          </a:p>
          <a:p>
            <a:pPr marL="0" marR="0" lvl="0" indent="0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ü"/>
            </a:pPr>
            <a:r>
              <a:rPr lang="ru-RU" sz="2400" dirty="0" smtClean="0">
                <a:solidFill>
                  <a:schemeClr val="tx2">
                    <a:lumMod val="50000"/>
                  </a:schemeClr>
                </a:solidFill>
                <a:latin typeface="a_AlbionicTitulBrk"/>
                <a:cs typeface="Arial" panose="020B0604020202020204" pitchFamily="34" charset="0"/>
              </a:rPr>
              <a:t> </a:t>
            </a:r>
            <a:r>
              <a:rPr lang="ru-RU" sz="2400" dirty="0" err="1" smtClean="0">
                <a:solidFill>
                  <a:schemeClr val="tx2">
                    <a:lumMod val="50000"/>
                  </a:schemeClr>
                </a:solidFill>
                <a:latin typeface="a_AlbionicTitulBrk"/>
                <a:cs typeface="Arial" panose="020B0604020202020204" pitchFamily="34" charset="0"/>
              </a:rPr>
              <a:t>Метеоплощадка</a:t>
            </a:r>
            <a:r>
              <a:rPr lang="ru-RU" sz="2400" dirty="0" smtClean="0">
                <a:solidFill>
                  <a:schemeClr val="tx2">
                    <a:lumMod val="50000"/>
                  </a:schemeClr>
                </a:solidFill>
                <a:latin typeface="a_AlbionicTitulBrk"/>
                <a:cs typeface="Arial" panose="020B0604020202020204" pitchFamily="34" charset="0"/>
              </a:rPr>
              <a:t>;</a:t>
            </a:r>
            <a:endParaRPr lang="ru-RU" sz="2400" dirty="0" smtClean="0">
              <a:solidFill>
                <a:schemeClr val="tx2">
                  <a:lumMod val="50000"/>
                </a:schemeClr>
              </a:solidFill>
              <a:latin typeface="a_AlbionicTitulBrk"/>
              <a:cs typeface="Arial" panose="020B0604020202020204" pitchFamily="34" charset="0"/>
            </a:endParaRPr>
          </a:p>
          <a:p>
            <a:pPr marL="0" marR="0" lvl="0" indent="0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ü"/>
            </a:pPr>
            <a:r>
              <a:rPr lang="ru-RU" sz="2400" baseline="0" dirty="0" smtClean="0">
                <a:solidFill>
                  <a:schemeClr val="tx2">
                    <a:lumMod val="50000"/>
                  </a:schemeClr>
                </a:solidFill>
                <a:latin typeface="a_AlbionicTitulBrk"/>
                <a:cs typeface="Arial" panose="020B0604020202020204" pitchFamily="34" charset="0"/>
              </a:rPr>
              <a:t>Экологическая тропа</a:t>
            </a:r>
            <a:endParaRPr lang="ru-RU" sz="2400" baseline="0" dirty="0" smtClean="0">
              <a:solidFill>
                <a:schemeClr val="tx2">
                  <a:lumMod val="50000"/>
                </a:schemeClr>
              </a:solidFill>
              <a:latin typeface="a_AlbionicTitulBrk"/>
              <a:cs typeface="Arial" panose="020B0604020202020204" pitchFamily="34" charset="0"/>
            </a:endParaRPr>
          </a:p>
          <a:p>
            <a:pPr marL="0" marR="0" lvl="0" indent="0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ü"/>
            </a:pPr>
            <a:r>
              <a:rPr lang="ru-RU" sz="2400" dirty="0" err="1" smtClean="0">
                <a:solidFill>
                  <a:schemeClr val="tx2">
                    <a:lumMod val="50000"/>
                  </a:schemeClr>
                </a:solidFill>
                <a:latin typeface="a_AlbionicTitulBrk"/>
                <a:cs typeface="Arial" panose="020B0604020202020204" pitchFamily="34" charset="0"/>
              </a:rPr>
              <a:t>Фитоклумба</a:t>
            </a:r>
            <a:r>
              <a:rPr lang="ru-RU" sz="2400" dirty="0" smtClean="0">
                <a:solidFill>
                  <a:schemeClr val="tx2">
                    <a:lumMod val="50000"/>
                  </a:schemeClr>
                </a:solidFill>
                <a:latin typeface="a_AlbionicTitulBrk"/>
                <a:cs typeface="Arial" panose="020B0604020202020204" pitchFamily="34" charset="0"/>
              </a:rPr>
              <a:t> </a:t>
            </a:r>
            <a:endParaRPr lang="ru-RU" sz="2400" dirty="0" smtClean="0">
              <a:solidFill>
                <a:schemeClr val="tx2">
                  <a:lumMod val="50000"/>
                </a:schemeClr>
              </a:solidFill>
              <a:latin typeface="a_AlbionicTitulBrk"/>
              <a:cs typeface="Arial" panose="020B0604020202020204" pitchFamily="34" charset="0"/>
            </a:endParaRPr>
          </a:p>
          <a:p>
            <a:pPr marL="0" marR="0" lvl="0" indent="0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ü"/>
            </a:pPr>
            <a:r>
              <a:rPr lang="ru-RU" sz="2400" dirty="0" smtClean="0">
                <a:solidFill>
                  <a:schemeClr val="tx2">
                    <a:lumMod val="50000"/>
                  </a:schemeClr>
                </a:solidFill>
                <a:latin typeface="a_AlbionicTitulBrk"/>
                <a:cs typeface="Arial" panose="020B0604020202020204" pitchFamily="34" charset="0"/>
              </a:rPr>
              <a:t>Кубанское подворье </a:t>
            </a:r>
            <a:endParaRPr lang="ru-RU" sz="2400" baseline="0" dirty="0" smtClean="0">
              <a:solidFill>
                <a:schemeClr val="tx2">
                  <a:lumMod val="50000"/>
                </a:schemeClr>
              </a:solidFill>
              <a:latin typeface="a_AlbionicTitulBrk"/>
              <a:cs typeface="Arial" panose="020B0604020202020204" pitchFamily="34" charset="0"/>
            </a:endParaRPr>
          </a:p>
          <a:p>
            <a:pPr marL="0" marR="0" lvl="0" indent="0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</a:pP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2">
                  <a:lumMod val="50000"/>
                </a:schemeClr>
              </a:solidFill>
              <a:effectLst/>
              <a:latin typeface="a_AlbionicTitulBrk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" dur="500"/>
                                        <p:tgtEl>
                                          <p:spTgt spid="40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111\AppData\Local\Temp\Rar$DI02.585\3.jpg"/>
          <p:cNvPicPr>
            <a:picLocks noChangeAspect="1" noChangeArrowheads="1"/>
          </p:cNvPicPr>
          <p:nvPr/>
        </p:nvPicPr>
        <p:blipFill>
          <a:blip r:embed="rId1" cstate="print"/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</p:spPr>
      </p:pic>
      <p:pic>
        <p:nvPicPr>
          <p:cNvPr id="11266" name="Picture 2" descr="https://sun9-62.userapi.com/s/v1/ig2/Dmqnkd9Vm4W1rIqEbHryvbwrX0kbaQ5KzPrsEClCFlLlsPgqKln8ZkP9nl6KlBpfv7gmoqLm-AoC1kRczNFSkdSg.jpg?quality=95&amp;as=32x43,48x64,72x96,108x144,160x213,240x320,360x480,480x640,540x720,640x853,720x960,960x1280&amp;from=bu&amp;u=rLW1pKrWG9naRzDjqOqwOvXVp_wJ6KMRVZWhr0kt59A&amp;cs=605x807"/>
          <p:cNvPicPr>
            <a:picLocks noChangeAspect="1" noChangeArrowheads="1"/>
          </p:cNvPicPr>
          <p:nvPr/>
        </p:nvPicPr>
        <p:blipFill>
          <a:blip r:embed="rId2"/>
          <a:srcRect l="16198" t="32102" r="13489" b="27452"/>
          <a:stretch>
            <a:fillRect/>
          </a:stretch>
        </p:blipFill>
        <p:spPr bwMode="auto">
          <a:xfrm>
            <a:off x="714348" y="571480"/>
            <a:ext cx="3000396" cy="2300304"/>
          </a:xfrm>
          <a:prstGeom prst="rect">
            <a:avLst/>
          </a:prstGeom>
          <a:noFill/>
        </p:spPr>
      </p:pic>
      <p:pic>
        <p:nvPicPr>
          <p:cNvPr id="11268" name="Picture 4" descr="https://sun9-59.userapi.com/s/v1/ig2/v2sQIfT1FKvVdIsPZnB2kjY2vxnXffPEBf-Yqx06UMPS0JZHr0-nGTw34yJDlp-uazdjaTS_e_4yhrGD2gnv5vyg.jpg?quality=95&amp;as=32x43,48x64,72x96,108x144,160x213,240x320,360x480,480x640,540x720,640x853,720x960,960x1280&amp;from=bu&amp;u=OQR2jiVvlbAaE2adABRU6t24y1nqElSU6J638OncvV8&amp;cs=605x807"/>
          <p:cNvPicPr>
            <a:picLocks noChangeAspect="1" noChangeArrowheads="1"/>
          </p:cNvPicPr>
          <p:nvPr/>
        </p:nvPicPr>
        <p:blipFill>
          <a:blip r:embed="rId3" cstate="print"/>
          <a:srcRect b="26817"/>
          <a:stretch>
            <a:fillRect/>
          </a:stretch>
        </p:blipFill>
        <p:spPr bwMode="auto">
          <a:xfrm>
            <a:off x="3643306" y="571480"/>
            <a:ext cx="2357454" cy="2299444"/>
          </a:xfrm>
          <a:prstGeom prst="rect">
            <a:avLst/>
          </a:prstGeom>
          <a:noFill/>
        </p:spPr>
      </p:pic>
      <p:pic>
        <p:nvPicPr>
          <p:cNvPr id="5" name="Рисунок 4" descr="C:\Users\39\AppData\Local\Temp\Rar$DIa0.371\1000463138.jpg"/>
          <p:cNvPicPr/>
          <p:nvPr/>
        </p:nvPicPr>
        <p:blipFill>
          <a:blip r:embed="rId4" cstate="print"/>
          <a:srcRect t="30213"/>
          <a:stretch>
            <a:fillRect/>
          </a:stretch>
        </p:blipFill>
        <p:spPr bwMode="auto">
          <a:xfrm>
            <a:off x="785786" y="3071810"/>
            <a:ext cx="3571900" cy="27860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C:\Users\39\AppData\Local\Temp\Rar$DIa0.973\1000463140.jpg"/>
          <p:cNvPicPr/>
          <p:nvPr/>
        </p:nvPicPr>
        <p:blipFill>
          <a:blip r:embed="rId5" cstate="print"/>
          <a:srcRect t="21915" r="9567" b="11702"/>
          <a:stretch>
            <a:fillRect/>
          </a:stretch>
        </p:blipFill>
        <p:spPr bwMode="auto">
          <a:xfrm>
            <a:off x="6000760" y="571480"/>
            <a:ext cx="2786082" cy="22860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7" descr="C:\Users\39\AppData\Local\Temp\Rar$DIa0.923\1000463143.jpg"/>
          <p:cNvPicPr/>
          <p:nvPr/>
        </p:nvPicPr>
        <p:blipFill>
          <a:blip r:embed="rId6" cstate="print"/>
          <a:srcRect l="16676" t="25319" r="4276" b="23404"/>
          <a:stretch>
            <a:fillRect/>
          </a:stretch>
        </p:blipFill>
        <p:spPr bwMode="auto">
          <a:xfrm>
            <a:off x="4572000" y="3071810"/>
            <a:ext cx="4143404" cy="27860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111\AppData\Local\Temp\Rar$DI02.585\3.jpg"/>
          <p:cNvPicPr>
            <a:picLocks noChangeAspect="1" noChangeArrowheads="1"/>
          </p:cNvPicPr>
          <p:nvPr/>
        </p:nvPicPr>
        <p:blipFill>
          <a:blip r:embed="rId1" cstate="print"/>
          <a:srcRect/>
          <a:stretch>
            <a:fillRect/>
          </a:stretch>
        </p:blipFill>
        <p:spPr bwMode="auto">
          <a:xfrm>
            <a:off x="0" y="1"/>
            <a:ext cx="9144000" cy="6857999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428596" y="332657"/>
            <a:ext cx="8358246" cy="38472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buFont typeface="Wingdings" panose="05000000000000000000" pitchFamily="2" charset="2"/>
              <a:buChar char="ü"/>
            </a:pPr>
            <a:r>
              <a:rPr lang="ru-RU" sz="2400" dirty="0" smtClean="0">
                <a:solidFill>
                  <a:srgbClr val="002060"/>
                </a:solidFill>
                <a:latin typeface="a_AlbionicTitulBrk" pitchFamily="34" charset="-52"/>
              </a:rPr>
              <a:t>В группах детского сада развивающая предметно-пространственная среда соответствует требованиям ФГОС ДО и ФОП ДО;</a:t>
            </a:r>
            <a:endParaRPr lang="ru-RU" sz="2400" dirty="0" smtClean="0">
              <a:solidFill>
                <a:srgbClr val="002060"/>
              </a:solidFill>
              <a:latin typeface="a_AlbionicTitulBrk" pitchFamily="34" charset="-52"/>
            </a:endParaRPr>
          </a:p>
          <a:p>
            <a:pPr algn="just">
              <a:buFont typeface="Wingdings" panose="05000000000000000000" pitchFamily="2" charset="2"/>
              <a:buChar char="ü"/>
            </a:pPr>
            <a:r>
              <a:rPr lang="ru-RU" sz="2400" dirty="0" smtClean="0">
                <a:solidFill>
                  <a:srgbClr val="002060"/>
                </a:solidFill>
                <a:latin typeface="a_AlbionicTitulBrk" pitchFamily="34" charset="-52"/>
              </a:rPr>
              <a:t>В помещении детского сада имеется уголок кубанского быта;</a:t>
            </a:r>
            <a:endParaRPr lang="ru-RU" sz="2400" dirty="0" smtClean="0">
              <a:solidFill>
                <a:srgbClr val="002060"/>
              </a:solidFill>
              <a:latin typeface="a_AlbionicTitulBrk" pitchFamily="34" charset="-52"/>
            </a:endParaRPr>
          </a:p>
          <a:p>
            <a:pPr algn="just">
              <a:buFont typeface="Wingdings" panose="05000000000000000000" pitchFamily="2" charset="2"/>
              <a:buChar char="ü"/>
            </a:pPr>
            <a:r>
              <a:rPr lang="ru-RU" sz="2400" dirty="0" smtClean="0">
                <a:solidFill>
                  <a:srgbClr val="002060"/>
                </a:solidFill>
                <a:latin typeface="a_AlbionicTitulBrk" pitchFamily="34" charset="-52"/>
              </a:rPr>
              <a:t>Уголок ПДД;</a:t>
            </a:r>
            <a:endParaRPr lang="ru-RU" sz="2400" dirty="0" smtClean="0">
              <a:solidFill>
                <a:srgbClr val="002060"/>
              </a:solidFill>
              <a:latin typeface="a_AlbionicTitulBrk" pitchFamily="34" charset="-52"/>
            </a:endParaRPr>
          </a:p>
          <a:p>
            <a:pPr algn="just">
              <a:buFont typeface="Wingdings" panose="05000000000000000000" pitchFamily="2" charset="2"/>
              <a:buChar char="ü"/>
            </a:pPr>
            <a:r>
              <a:rPr lang="ru-RU" sz="2400" dirty="0" smtClean="0">
                <a:solidFill>
                  <a:srgbClr val="002060"/>
                </a:solidFill>
                <a:latin typeface="a_AlbionicTitulBrk" pitchFamily="34" charset="-52"/>
              </a:rPr>
              <a:t>Уголок «</a:t>
            </a:r>
            <a:r>
              <a:rPr lang="ru-RU" sz="2400" dirty="0" err="1" smtClean="0">
                <a:solidFill>
                  <a:srgbClr val="002060"/>
                </a:solidFill>
                <a:latin typeface="a_AlbionicTitulBrk" pitchFamily="34" charset="-52"/>
              </a:rPr>
              <a:t>Эколята-дошколята</a:t>
            </a:r>
            <a:r>
              <a:rPr lang="ru-RU" sz="2400" dirty="0" smtClean="0">
                <a:solidFill>
                  <a:srgbClr val="002060"/>
                </a:solidFill>
                <a:latin typeface="a_AlbionicTitulBrk" pitchFamily="34" charset="-52"/>
              </a:rPr>
              <a:t> – Защитники природы»</a:t>
            </a:r>
            <a:endParaRPr lang="ru-RU" sz="2400" dirty="0" smtClean="0">
              <a:solidFill>
                <a:srgbClr val="002060"/>
              </a:solidFill>
              <a:latin typeface="a_AlbionicTitulBrk" pitchFamily="34" charset="-52"/>
            </a:endParaRPr>
          </a:p>
          <a:p>
            <a:pPr algn="just">
              <a:buFont typeface="Wingdings" panose="05000000000000000000" pitchFamily="2" charset="2"/>
              <a:buChar char="ü"/>
            </a:pPr>
            <a:endParaRPr lang="ru-RU" sz="2400" dirty="0" smtClean="0">
              <a:solidFill>
                <a:srgbClr val="002060"/>
              </a:solidFill>
              <a:latin typeface="a_AlbionicTitulBrk" pitchFamily="34" charset="-52"/>
            </a:endParaRPr>
          </a:p>
          <a:p>
            <a:pPr algn="just">
              <a:buFont typeface="Wingdings" panose="05000000000000000000" pitchFamily="2" charset="2"/>
              <a:buChar char="ü"/>
            </a:pPr>
            <a:endParaRPr lang="ru-RU" sz="2400" dirty="0" smtClean="0">
              <a:solidFill>
                <a:srgbClr val="002060"/>
              </a:solidFill>
              <a:latin typeface="a_AlbionicTitulBrk" pitchFamily="34" charset="-52"/>
            </a:endParaRPr>
          </a:p>
          <a:p>
            <a:pPr algn="just"/>
            <a:endParaRPr lang="ru-RU" sz="2800" dirty="0">
              <a:solidFill>
                <a:srgbClr val="002060"/>
              </a:solidFill>
              <a:latin typeface="a_AlbionicTitulBrk" pitchFamily="34" charset="-52"/>
            </a:endParaRPr>
          </a:p>
        </p:txBody>
      </p:sp>
      <p:pic>
        <p:nvPicPr>
          <p:cNvPr id="17" name="Рисунок 16" descr="C:\Users\39\AppData\Local\Temp\Rar$DIa0.207\IMG_20250228_160422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915" y="3861751"/>
            <a:ext cx="3000396" cy="22860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" name="Рисунок 17" descr="C:\Users\39\AppData\Local\Temp\Rar$DIa0.459\IMG_20250228_160357.jpg"/>
          <p:cNvPicPr/>
          <p:nvPr/>
        </p:nvPicPr>
        <p:blipFill>
          <a:blip r:embed="rId3" cstate="print"/>
          <a:srcRect r="15189"/>
          <a:stretch>
            <a:fillRect/>
          </a:stretch>
        </p:blipFill>
        <p:spPr bwMode="auto">
          <a:xfrm>
            <a:off x="3636005" y="3862385"/>
            <a:ext cx="2428892" cy="22860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" name="Рисунок 18" descr="C:\Users\39\AppData\Local\Temp\Rar$DIa0.873\IMG_20250228_160341.jpg"/>
          <p:cNvPicPr/>
          <p:nvPr/>
        </p:nvPicPr>
        <p:blipFill>
          <a:blip r:embed="rId4" cstate="print"/>
          <a:srcRect t="15713" b="3816"/>
          <a:stretch>
            <a:fillRect/>
          </a:stretch>
        </p:blipFill>
        <p:spPr bwMode="auto">
          <a:xfrm>
            <a:off x="6300483" y="3861750"/>
            <a:ext cx="2143140" cy="23860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111\AppData\Local\Temp\Rar$DI02.585\3.jpg"/>
          <p:cNvPicPr>
            <a:picLocks noChangeAspect="1" noChangeArrowheads="1"/>
          </p:cNvPicPr>
          <p:nvPr/>
        </p:nvPicPr>
        <p:blipFill>
          <a:blip r:embed="rId1" cstate="print"/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</p:spPr>
      </p:pic>
      <p:pic>
        <p:nvPicPr>
          <p:cNvPr id="18440" name="Picture 8" descr="C:\Users\111\Desktop\для оформления лагерь\сборник анимашек\14571364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flipH="1">
            <a:off x="7452320" y="548680"/>
            <a:ext cx="1427502" cy="2088232"/>
          </a:xfrm>
          <a:prstGeom prst="rect">
            <a:avLst/>
          </a:prstGeom>
          <a:noFill/>
        </p:spPr>
      </p:pic>
      <p:pic>
        <p:nvPicPr>
          <p:cNvPr id="11" name="Рисунок 10" descr="C:\Users\39\AppData\Local\Temp\Rar$DIa0.748\IMG_20250228_160240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00100" y="785794"/>
            <a:ext cx="4286280" cy="55721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5429256" y="1500174"/>
            <a:ext cx="2428892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chemeClr val="tx2">
                    <a:lumMod val="75000"/>
                  </a:schemeClr>
                </a:solidFill>
              </a:rPr>
              <a:t>Наш детский сад активно занимается экологическим воспитанием дошкольников. Воспитанники подготовительной группы вступили в ряды </a:t>
            </a:r>
            <a:r>
              <a:rPr lang="ru-RU" b="1" dirty="0" err="1" smtClean="0">
                <a:solidFill>
                  <a:schemeClr val="tx2">
                    <a:lumMod val="75000"/>
                  </a:schemeClr>
                </a:solidFill>
              </a:rPr>
              <a:t>эколят-дошколят</a:t>
            </a:r>
            <a:r>
              <a:rPr lang="ru-RU" b="1" dirty="0" smtClean="0">
                <a:solidFill>
                  <a:schemeClr val="tx2">
                    <a:lumMod val="75000"/>
                  </a:schemeClr>
                </a:solidFill>
              </a:rPr>
              <a:t> и участвуют в различных акциях по защите природы.</a:t>
            </a:r>
            <a:endParaRPr lang="ru-RU" b="1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" dur="500"/>
                                        <p:tgtEl>
                                          <p:spTgt spid="184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111\AppData\Local\Temp\Rar$DI02.585\3.jpg"/>
          <p:cNvPicPr>
            <a:picLocks noChangeAspect="1" noChangeArrowheads="1"/>
          </p:cNvPicPr>
          <p:nvPr/>
        </p:nvPicPr>
        <p:blipFill>
          <a:blip r:embed="rId1" cstate="print"/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/>
        </p:nvSpPr>
        <p:spPr>
          <a:xfrm>
            <a:off x="857192" y="500042"/>
            <a:ext cx="8286808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>
                <a:solidFill>
                  <a:schemeClr val="tx2">
                    <a:lumMod val="75000"/>
                  </a:schemeClr>
                </a:solidFill>
                <a:latin typeface="a_AlbionicTitulBrk"/>
              </a:rPr>
              <a:t>В детском саду работают:</a:t>
            </a:r>
            <a:endParaRPr lang="ru-RU" sz="2800" dirty="0" smtClean="0">
              <a:solidFill>
                <a:schemeClr val="tx2">
                  <a:lumMod val="75000"/>
                </a:schemeClr>
              </a:solidFill>
              <a:latin typeface="a_AlbionicTitulBrk"/>
            </a:endParaRPr>
          </a:p>
          <a:p>
            <a:pPr algn="ctr"/>
            <a:endParaRPr lang="ru-RU" sz="2800" dirty="0" smtClean="0">
              <a:solidFill>
                <a:schemeClr val="tx2">
                  <a:lumMod val="75000"/>
                </a:schemeClr>
              </a:solidFill>
              <a:latin typeface="a_AlbionicTitulBrk"/>
            </a:endParaRPr>
          </a:p>
          <a:p>
            <a:r>
              <a:rPr lang="ru-RU" sz="2800" dirty="0" smtClean="0">
                <a:solidFill>
                  <a:schemeClr val="tx2">
                    <a:lumMod val="75000"/>
                  </a:schemeClr>
                </a:solidFill>
                <a:latin typeface="a_AlbionicTitulBrk"/>
              </a:rPr>
              <a:t>- заведующий;</a:t>
            </a:r>
            <a:endParaRPr lang="ru-RU" sz="2800" dirty="0" smtClean="0">
              <a:solidFill>
                <a:schemeClr val="tx2">
                  <a:lumMod val="75000"/>
                </a:schemeClr>
              </a:solidFill>
              <a:latin typeface="a_AlbionicTitulBrk"/>
            </a:endParaRPr>
          </a:p>
          <a:p>
            <a:r>
              <a:rPr lang="ru-RU" sz="2800" dirty="0" smtClean="0">
                <a:solidFill>
                  <a:schemeClr val="tx2">
                    <a:lumMod val="75000"/>
                  </a:schemeClr>
                </a:solidFill>
                <a:latin typeface="a_AlbionicTitulBrk"/>
              </a:rPr>
              <a:t>-</a:t>
            </a:r>
            <a:r>
              <a:rPr lang="ru-RU" sz="2800" dirty="0" smtClean="0">
                <a:solidFill>
                  <a:schemeClr val="tx2">
                    <a:lumMod val="75000"/>
                  </a:schemeClr>
                </a:solidFill>
                <a:latin typeface="a_AlbionicTitulBrk"/>
              </a:rPr>
              <a:t>старший </a:t>
            </a:r>
            <a:r>
              <a:rPr lang="ru-RU" sz="2800" dirty="0" smtClean="0">
                <a:solidFill>
                  <a:schemeClr val="tx2">
                    <a:lumMod val="75000"/>
                  </a:schemeClr>
                </a:solidFill>
                <a:latin typeface="a_AlbionicTitulBrk"/>
              </a:rPr>
              <a:t>воспитатель;</a:t>
            </a:r>
            <a:endParaRPr lang="ru-RU" sz="2800" dirty="0" smtClean="0">
              <a:solidFill>
                <a:schemeClr val="tx2">
                  <a:lumMod val="75000"/>
                </a:schemeClr>
              </a:solidFill>
              <a:latin typeface="a_AlbionicTitulBrk"/>
            </a:endParaRPr>
          </a:p>
          <a:p>
            <a:pPr>
              <a:buFontTx/>
              <a:buChar char="-"/>
            </a:pPr>
            <a:r>
              <a:rPr lang="ru-RU" sz="2800" dirty="0" smtClean="0">
                <a:solidFill>
                  <a:schemeClr val="tx2">
                    <a:lumMod val="75000"/>
                  </a:schemeClr>
                </a:solidFill>
                <a:latin typeface="a_AlbionicTitulBrk"/>
              </a:rPr>
              <a:t>7 педагогических работников, из них </a:t>
            </a:r>
            <a:endParaRPr lang="ru-RU" sz="2800" dirty="0" smtClean="0">
              <a:solidFill>
                <a:schemeClr val="tx2">
                  <a:lumMod val="75000"/>
                </a:schemeClr>
              </a:solidFill>
              <a:latin typeface="a_AlbionicTitulBrk"/>
            </a:endParaRPr>
          </a:p>
          <a:p>
            <a:r>
              <a:rPr lang="ru-RU" sz="2800" dirty="0" smtClean="0">
                <a:solidFill>
                  <a:schemeClr val="tx2">
                    <a:lumMod val="75000"/>
                  </a:schemeClr>
                </a:solidFill>
                <a:latin typeface="a_AlbionicTitulBrk"/>
              </a:rPr>
              <a:t>5 человек – первая квалификационная категория;</a:t>
            </a:r>
            <a:endParaRPr lang="ru-RU" sz="2800" dirty="0" smtClean="0">
              <a:solidFill>
                <a:schemeClr val="tx2">
                  <a:lumMod val="75000"/>
                </a:schemeClr>
              </a:solidFill>
              <a:latin typeface="a_AlbionicTitulBrk"/>
            </a:endParaRPr>
          </a:p>
          <a:p>
            <a:pPr>
              <a:buFontTx/>
              <a:buChar char="-"/>
            </a:pPr>
            <a:r>
              <a:rPr lang="ru-RU" sz="2800" dirty="0" smtClean="0">
                <a:solidFill>
                  <a:schemeClr val="tx2">
                    <a:lumMod val="75000"/>
                  </a:schemeClr>
                </a:solidFill>
                <a:latin typeface="a_AlbionicTitulBrk"/>
              </a:rPr>
              <a:t>педагог-психолог</a:t>
            </a:r>
            <a:r>
              <a:rPr lang="ru-RU" sz="2800" dirty="0" smtClean="0">
                <a:solidFill>
                  <a:schemeClr val="tx2">
                    <a:lumMod val="75000"/>
                  </a:schemeClr>
                </a:solidFill>
                <a:latin typeface="a_AlbionicTitulBrk"/>
              </a:rPr>
              <a:t>;</a:t>
            </a:r>
            <a:endParaRPr lang="ru-RU" sz="2800" dirty="0" smtClean="0">
              <a:solidFill>
                <a:schemeClr val="tx2">
                  <a:lumMod val="75000"/>
                </a:schemeClr>
              </a:solidFill>
              <a:latin typeface="a_AlbionicTitulBrk"/>
            </a:endParaRPr>
          </a:p>
          <a:p>
            <a:pPr>
              <a:buFontTx/>
              <a:buChar char="-"/>
            </a:pPr>
            <a:r>
              <a:rPr lang="ru-RU" sz="2800" dirty="0" smtClean="0">
                <a:solidFill>
                  <a:schemeClr val="tx2">
                    <a:lumMod val="75000"/>
                  </a:schemeClr>
                </a:solidFill>
                <a:latin typeface="a_AlbionicTitulBrk"/>
              </a:rPr>
              <a:t>Старшая медицинская сестра;</a:t>
            </a:r>
            <a:endParaRPr lang="ru-RU" sz="2800" dirty="0" smtClean="0">
              <a:solidFill>
                <a:schemeClr val="tx2">
                  <a:lumMod val="75000"/>
                </a:schemeClr>
              </a:solidFill>
              <a:latin typeface="a_AlbionicTitulBrk"/>
            </a:endParaRPr>
          </a:p>
          <a:p>
            <a:pPr>
              <a:buFontTx/>
              <a:buChar char="-"/>
            </a:pPr>
            <a:r>
              <a:rPr lang="ru-RU" sz="2800" dirty="0" smtClean="0">
                <a:solidFill>
                  <a:schemeClr val="tx2">
                    <a:lumMod val="75000"/>
                  </a:schemeClr>
                </a:solidFill>
                <a:latin typeface="a_AlbionicTitulBrk"/>
              </a:rPr>
              <a:t>4 помощника воспитателя;</a:t>
            </a:r>
            <a:endParaRPr lang="ru-RU" sz="2800" dirty="0" smtClean="0">
              <a:solidFill>
                <a:schemeClr val="tx2">
                  <a:lumMod val="75000"/>
                </a:schemeClr>
              </a:solidFill>
              <a:latin typeface="a_AlbionicTitulBrk"/>
            </a:endParaRPr>
          </a:p>
          <a:p>
            <a:pPr>
              <a:buFontTx/>
              <a:buChar char="-"/>
            </a:pPr>
            <a:r>
              <a:rPr lang="ru-RU" sz="2800" dirty="0" smtClean="0">
                <a:solidFill>
                  <a:schemeClr val="tx2">
                    <a:lumMod val="75000"/>
                  </a:schemeClr>
                </a:solidFill>
                <a:latin typeface="a_AlbionicTitulBrk"/>
              </a:rPr>
              <a:t>2 повара, кладовщик;</a:t>
            </a:r>
            <a:endParaRPr lang="ru-RU" sz="2800" dirty="0" smtClean="0">
              <a:solidFill>
                <a:schemeClr val="tx2">
                  <a:lumMod val="75000"/>
                </a:schemeClr>
              </a:solidFill>
              <a:latin typeface="a_AlbionicTitulBrk"/>
            </a:endParaRPr>
          </a:p>
          <a:p>
            <a:r>
              <a:rPr lang="ru-RU" sz="2800" dirty="0" smtClean="0">
                <a:solidFill>
                  <a:schemeClr val="tx2">
                    <a:lumMod val="75000"/>
                  </a:schemeClr>
                </a:solidFill>
                <a:latin typeface="a_AlbionicTitulBrk"/>
              </a:rPr>
              <a:t>- рабочий по комплексному обслуживанию </a:t>
            </a:r>
            <a:endParaRPr lang="ru-RU" sz="2800" dirty="0" smtClean="0">
              <a:solidFill>
                <a:schemeClr val="tx2">
                  <a:lumMod val="75000"/>
                </a:schemeClr>
              </a:solidFill>
              <a:latin typeface="a_AlbionicTitulBrk"/>
            </a:endParaRPr>
          </a:p>
          <a:p>
            <a:endParaRPr lang="ru-RU" sz="2400" dirty="0">
              <a:solidFill>
                <a:schemeClr val="tx2">
                  <a:lumMod val="75000"/>
                </a:schemeClr>
              </a:solidFill>
              <a:latin typeface="a_AlbionicTitulBrk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111\AppData\Local\Temp\Rar$DI02.585\3.jpg"/>
          <p:cNvPicPr>
            <a:picLocks noChangeAspect="1" noChangeArrowheads="1"/>
          </p:cNvPicPr>
          <p:nvPr/>
        </p:nvPicPr>
        <p:blipFill>
          <a:blip r:embed="rId1" cstate="print"/>
          <a:srcRect/>
          <a:stretch>
            <a:fillRect/>
          </a:stretch>
        </p:blipFill>
        <p:spPr bwMode="auto">
          <a:xfrm>
            <a:off x="0" y="1"/>
            <a:ext cx="9144000" cy="6857999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714348" y="571480"/>
            <a:ext cx="8072494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>
                <a:solidFill>
                  <a:schemeClr val="tx2">
                    <a:lumMod val="75000"/>
                  </a:schemeClr>
                </a:solidFill>
                <a:latin typeface="a_AlbionicTitulBrk"/>
              </a:rPr>
              <a:t>В садике нашем мы словно живем</a:t>
            </a:r>
            <a:endParaRPr lang="ru-RU" sz="2400" dirty="0" smtClean="0">
              <a:solidFill>
                <a:schemeClr val="tx2">
                  <a:lumMod val="75000"/>
                </a:schemeClr>
              </a:solidFill>
              <a:latin typeface="a_AlbionicTitulBrk"/>
            </a:endParaRPr>
          </a:p>
          <a:p>
            <a:pPr algn="ctr"/>
            <a:r>
              <a:rPr lang="ru-RU" sz="2400" dirty="0" smtClean="0">
                <a:solidFill>
                  <a:schemeClr val="tx2">
                    <a:lumMod val="75000"/>
                  </a:schemeClr>
                </a:solidFill>
                <a:latin typeface="a_AlbionicTitulBrk"/>
              </a:rPr>
              <a:t>Слушаем сказки, играем,</a:t>
            </a:r>
            <a:endParaRPr lang="ru-RU" sz="2400" dirty="0" smtClean="0">
              <a:solidFill>
                <a:schemeClr val="tx2">
                  <a:lumMod val="75000"/>
                </a:schemeClr>
              </a:solidFill>
              <a:latin typeface="a_AlbionicTitulBrk"/>
            </a:endParaRPr>
          </a:p>
          <a:p>
            <a:pPr algn="ctr"/>
            <a:r>
              <a:rPr lang="ru-RU" sz="2400" dirty="0" smtClean="0">
                <a:solidFill>
                  <a:schemeClr val="tx2">
                    <a:lumMod val="75000"/>
                  </a:schemeClr>
                </a:solidFill>
                <a:latin typeface="a_AlbionicTitulBrk"/>
              </a:rPr>
              <a:t>Наш удивительный мир познаем,</a:t>
            </a:r>
            <a:endParaRPr lang="ru-RU" sz="2400" dirty="0" smtClean="0">
              <a:solidFill>
                <a:schemeClr val="tx2">
                  <a:lumMod val="75000"/>
                </a:schemeClr>
              </a:solidFill>
              <a:latin typeface="a_AlbionicTitulBrk"/>
            </a:endParaRPr>
          </a:p>
          <a:p>
            <a:pPr algn="ctr"/>
            <a:r>
              <a:rPr lang="ru-RU" sz="2400" dirty="0" smtClean="0">
                <a:solidFill>
                  <a:schemeClr val="tx2">
                    <a:lumMod val="75000"/>
                  </a:schemeClr>
                </a:solidFill>
                <a:latin typeface="a_AlbionicTitulBrk"/>
              </a:rPr>
              <a:t>Добрые книжки читаем!</a:t>
            </a:r>
            <a:endParaRPr lang="ru-RU" sz="2400" dirty="0" smtClean="0">
              <a:solidFill>
                <a:schemeClr val="tx2">
                  <a:lumMod val="75000"/>
                </a:schemeClr>
              </a:solidFill>
              <a:latin typeface="a_AlbionicTitulBrk"/>
            </a:endParaRPr>
          </a:p>
          <a:p>
            <a:pPr algn="ctr"/>
            <a:endParaRPr lang="ru-RU" sz="2000" dirty="0" smtClean="0">
              <a:solidFill>
                <a:schemeClr val="tx2">
                  <a:lumMod val="75000"/>
                </a:schemeClr>
              </a:solidFill>
              <a:latin typeface="a_AlbionicTitulBrk"/>
            </a:endParaRPr>
          </a:p>
          <a:p>
            <a:pPr algn="ctr"/>
            <a:endParaRPr lang="ru-RU" sz="2000" dirty="0" smtClean="0">
              <a:solidFill>
                <a:schemeClr val="tx2">
                  <a:lumMod val="75000"/>
                </a:schemeClr>
              </a:solidFill>
              <a:latin typeface="a_AlbionicTitulBrk"/>
            </a:endParaRPr>
          </a:p>
          <a:p>
            <a:pPr algn="ctr"/>
            <a:endParaRPr lang="ru-RU" sz="2000" dirty="0" smtClean="0">
              <a:solidFill>
                <a:schemeClr val="tx2">
                  <a:lumMod val="75000"/>
                </a:schemeClr>
              </a:solidFill>
              <a:latin typeface="a_AlbionicTitulBrk"/>
            </a:endParaRPr>
          </a:p>
          <a:p>
            <a:pPr algn="ctr"/>
            <a:endParaRPr lang="ru-RU" sz="2000" dirty="0">
              <a:solidFill>
                <a:schemeClr val="tx2">
                  <a:lumMod val="75000"/>
                </a:schemeClr>
              </a:solidFill>
              <a:latin typeface="a_AlbionicTitulBrk"/>
            </a:endParaRPr>
          </a:p>
        </p:txBody>
      </p:sp>
      <p:pic>
        <p:nvPicPr>
          <p:cNvPr id="9" name="Рисунок 8" descr="C:\Users\39\AppData\Local\Temp\Rar$DIa0.539\1000460569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57224" y="2214554"/>
            <a:ext cx="3643338" cy="32147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Рисунок 9" descr="C:\Users\39\AppData\Local\Temp\Rar$DIa0.904\1000460549.jpg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43438" y="2214554"/>
            <a:ext cx="4000528" cy="32147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111\AppData\Local\Temp\Rar$DI02.585\3.jpg"/>
          <p:cNvPicPr>
            <a:picLocks noChangeAspect="1" noChangeArrowheads="1"/>
          </p:cNvPicPr>
          <p:nvPr/>
        </p:nvPicPr>
        <p:blipFill>
          <a:blip r:embed="rId1" cstate="print"/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</p:spPr>
      </p:pic>
      <p:pic>
        <p:nvPicPr>
          <p:cNvPr id="7" name="Рисунок 6" descr="C:\Users\39\AppData\Local\Temp\Rar$DIa0.805\1000460541.jpg"/>
          <p:cNvPicPr/>
          <p:nvPr/>
        </p:nvPicPr>
        <p:blipFill>
          <a:blip r:embed="rId2"/>
          <a:srcRect l="5131" t="23718" b="9829"/>
          <a:stretch>
            <a:fillRect/>
          </a:stretch>
        </p:blipFill>
        <p:spPr bwMode="auto">
          <a:xfrm>
            <a:off x="928662" y="714356"/>
            <a:ext cx="3429024" cy="25717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7" descr="C:\Users\39\AppData\Local\Temp\Rar$DIa0.142\1000460533.jpg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72000" y="642918"/>
            <a:ext cx="3643338" cy="25717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Рисунок 8" descr="C:\Users\39\AppData\Local\Temp\Rar$DIa0.366\1000460531.jpg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 flipH="1">
            <a:off x="857223" y="3571876"/>
            <a:ext cx="3571900" cy="25717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0" name="Picture 2" descr="C:\Users\39\AppData\Local\Temp\Rar$DIa0.735\1000460525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643438" y="3571876"/>
            <a:ext cx="3643338" cy="257176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1682</Words>
  <Application>WPS Presentation</Application>
  <PresentationFormat>Экран (4:3)</PresentationFormat>
  <Paragraphs>67</Paragraphs>
  <Slides>16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10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16</vt:i4>
      </vt:variant>
    </vt:vector>
  </HeadingPairs>
  <TitlesOfParts>
    <vt:vector size="27" baseType="lpstr">
      <vt:lpstr>Arial</vt:lpstr>
      <vt:lpstr>SimSun</vt:lpstr>
      <vt:lpstr>Wingdings</vt:lpstr>
      <vt:lpstr>a_AlbionicTitulBrk</vt:lpstr>
      <vt:lpstr>Segoe Print</vt:lpstr>
      <vt:lpstr>a_AlbionicTitulBrk</vt:lpstr>
      <vt:lpstr>Georgia</vt:lpstr>
      <vt:lpstr>Microsoft YaHei</vt:lpstr>
      <vt:lpstr>Arial Unicode MS</vt:lpstr>
      <vt:lpstr>Calibri</vt:lpstr>
      <vt:lpstr>Тема Office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>Reanimator Extreme Edition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111</dc:creator>
  <cp:lastModifiedBy>User</cp:lastModifiedBy>
  <cp:revision>44</cp:revision>
  <dcterms:created xsi:type="dcterms:W3CDTF">2016-04-23T13:36:00Z</dcterms:created>
  <dcterms:modified xsi:type="dcterms:W3CDTF">2026-02-12T06:56:19Z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D52CC54F80E9433BA3C65FE87864A3B7_13</vt:lpwstr>
  </property>
  <property fmtid="{D5CDD505-2E9C-101B-9397-08002B2CF9AE}" pid="3" name="KSOProductBuildVer">
    <vt:lpwstr>1049-12.2.0.23196</vt:lpwstr>
  </property>
</Properties>
</file>