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8"/>
  </p:notesMasterIdLst>
  <p:sldIdLst>
    <p:sldId id="256" r:id="rId2"/>
    <p:sldId id="270" r:id="rId3"/>
    <p:sldId id="271" r:id="rId4"/>
    <p:sldId id="272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7" r:id="rId14"/>
    <p:sldId id="268" r:id="rId15"/>
    <p:sldId id="273" r:id="rId16"/>
    <p:sldId id="26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2C275-DEF3-4FD3-A6C5-1C1FA8B4E986}" type="datetimeFigureOut">
              <a:rPr lang="ru-RU" smtClean="0"/>
              <a:t>вт 23.04.24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70D8A-0D81-4617-9DD0-70AD806E3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057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70D8A-0D81-4617-9DD0-70AD806E309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697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1558" y="2816932"/>
            <a:ext cx="7968885" cy="1224136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7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0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3167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9BE4-943C-49CD-9901-7C68B5E9EC81}" type="datetimeFigureOut">
              <a:rPr lang="ru-RU" smtClean="0"/>
              <a:t>вт 23.04.24</a:t>
            </a:fld>
            <a:endParaRPr lang="ru-RU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88AF0-E7C4-4FDE-91D9-2E24AF982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15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35360" y="587594"/>
            <a:ext cx="11617291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Текст 2"/>
          <p:cNvSpPr>
            <a:spLocks noGrp="1"/>
          </p:cNvSpPr>
          <p:nvPr>
            <p:ph idx="1"/>
          </p:nvPr>
        </p:nvSpPr>
        <p:spPr>
          <a:xfrm>
            <a:off x="335360" y="1988840"/>
            <a:ext cx="11713301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600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5733" y="4406901"/>
            <a:ext cx="7630551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95733" y="2906713"/>
            <a:ext cx="76305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9660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9349" y="2060848"/>
            <a:ext cx="5760640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2011" y="2071390"/>
            <a:ext cx="5760640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17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360" y="1916832"/>
            <a:ext cx="556861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5360" y="2556594"/>
            <a:ext cx="5568619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88022" y="1934294"/>
            <a:ext cx="566462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88022" y="2574056"/>
            <a:ext cx="5664629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757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92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35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513622"/>
            <a:ext cx="4011084" cy="92147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1851" y="1916833"/>
            <a:ext cx="6815667" cy="4353347"/>
          </a:xfrm>
        </p:spPr>
        <p:txBody>
          <a:bodyPr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8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236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339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587594"/>
            <a:ext cx="11617291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360" y="1988840"/>
            <a:ext cx="11713301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917" y="45855"/>
            <a:ext cx="1010349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4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arant.ru/products/ipo/prime/doc/405942493/#:~:text=14.1.%20%D0%A6%D0%B5%D0%BB%D1%8C%D1%8E%20%D0%A4%D0%B5%D0%B4%D0%B5%D1%80%D0%B0%D0%BB%D1%8C%D0%BD%D0%BE%D0%B9%20%D0%BF%D1%80%D0%BE%D0%B3%D1%80%D0%B0%D0%BC%D0%BC%D1%8B%20%D1%8F%D0%B2%D0%BB%D1%8F%D0%B5%D1%82%D1%81%D1%8F%20%D1%80%D0%B0%D0%B7%D0%BD%D0%BE%D1%81%D1%82%D0%BE%D1%80%D0%BE%D0%BD%D0%BD%D0%B5%D0%B5%20%D1%80%D0%B0%D0%B7%D0%B2%D0%B8%D1%82%D0%B8%D0%B5%20%D1%80%D0%B5%D0%B1%D1%91%D0%BD%D0%BA%D0%B0%20%D0%B2%20%D0%BF%D0%B5%D1%80%D0%B8%D0%BE%D0%B4%20%D0%B4%D0%BE%D1%88%D0%BA%D0%BE%D0%BB%D1%8C%D0%BD%D0%BE%D0%B3%D0%BE%20%D0%B4%D0%B5%D1%82%D1%81%D1%82%D0%B2%D0%B0%20%D1%81%20%D1%83%D1%87%D1%91%D1%82%D0%BE%D0%BC%20%D0%B2%D0%BE%D0%B7%D1%80%D0%B0%D1%81%D1%82%D0%BD%D1%8B%D1%85%20%D0%B8%20%D0%B8%D0%BD%D0%B4%D0%B8%D0%B2%D0%B8%D0%B4%D1%83%D0%B0%D0%BB%D1%8C%D0%BD%D1%8B%D1%85%20%D0%BE%D1%81%D0%BE%D0%B1%D0%B5%D0%BD%D0%BD%D0%BE%D1%81%D1%82%D0%B5%D0%B9%20%D0%BD%D0%B0%20%D0%BE%D1%81%D0%BD%D0%BE%D0%B2%D0%B5%20%D0%B4%D1%83%D1%85%D0%BE%D0%B2%D0%BD%D0%BE%2D%D0%BD%D1%80%D0%B0%D0%B2%D1%81%D1%82%D0%B2%D0%B5%D0%BD%D0%BD%D1%8B%D1%85%20%D1%86%D0%B5%D0%BD%D0%BD%D0%BE%D1%81%D1%82%D0%B5%D0%B9%20%D1%80%D0%BE%D1%81%D1%81%D0%B8%D0%B9%D1%81%D0%BA%D0%BE%D0%B3%D0%BE%20%D0%BD%D0%B0%D1%80%D0%BE%D0%B4%D0%B0%2C%20%D0%B8%D1%81%D1%82%D0%BE%D1%80%D0%B8%D1%87%D0%B5%D1%81%D0%BA%D0%B8%D1%85%20%D0%B8%20%D0%BD%D0%B0%D1%86%D0%B8%D0%BE%D0%BD%D0%B0%D0%BB%D1%8C%D0%BD%D0%BE%2D%D0%BA%D1%83%D0%BB%D1%8C%D1%82%D1%83%D1%80%D0%BD%D1%8B%D1%85%20%D1%82%D1%80%D0%B0%D0%B4%D0%B8%D1%86%D0%B8%D0%B9.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2891" y="3158948"/>
            <a:ext cx="10363200" cy="492443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ФОП ДО  за I полугодие 2023-2024 учебный года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1662545" y="4030500"/>
            <a:ext cx="10293927" cy="2105890"/>
          </a:xfrm>
        </p:spPr>
        <p:txBody>
          <a:bodyPr>
            <a:normAutofit fontScale="47500" lnSpcReduction="20000"/>
          </a:bodyPr>
          <a:lstStyle/>
          <a:p>
            <a:pPr marL="0" indent="0" algn="r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МБДОУ </a:t>
            </a:r>
          </a:p>
          <a:p>
            <a:pPr marL="0" indent="0" algn="r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№3 «Радуга»</a:t>
            </a:r>
          </a:p>
          <a:p>
            <a:pPr marL="0" indent="0" algn="r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Е.В.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Хламова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Спасское 2024г.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44982" y="803563"/>
            <a:ext cx="8811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>
                <a:solidFill>
                  <a:prstClr val="black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Муниципальное бюджетное дошкольное образовательное учреждение</a:t>
            </a:r>
            <a:br>
              <a:rPr lang="ru-RU" altLang="ru-RU" dirty="0">
                <a:solidFill>
                  <a:prstClr val="black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ru-RU" altLang="ru-RU" dirty="0">
                <a:solidFill>
                  <a:prstClr val="black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детский сад № 3 «Радуга»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67891" cy="234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23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Основные задачи в образовательных областях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46909" y="1825625"/>
            <a:ext cx="10106891" cy="15133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60764" y="3394364"/>
            <a:ext cx="10093036" cy="27825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172691" y="2313709"/>
            <a:ext cx="7093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Georgia" panose="02040502050405020303" pitchFamily="18" charset="0"/>
                <a:cs typeface="Times New Roman" panose="02020603050405020304" pitchFamily="18" charset="0"/>
              </a:rPr>
              <a:t>Речевое развитие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96291" y="3631501"/>
            <a:ext cx="9559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Georgia" panose="02040502050405020303" pitchFamily="18" charset="0"/>
                <a:cs typeface="Times New Roman" panose="02020603050405020304" pitchFamily="18" charset="0"/>
              </a:rPr>
              <a:t>идет активное развитие понимания речи, формирование словаря и связной речи: педагоги расширяют запас понимаемых слов ребенка, стимулируют развитие речи (учат называть окружающих людей, действия, признаки предмета, учат выполнять несложные поручения, включающие 2 действия (найди и принеси)</a:t>
            </a:r>
          </a:p>
        </p:txBody>
      </p:sp>
    </p:spTree>
    <p:extLst>
      <p:ext uri="{BB962C8B-B14F-4D97-AF65-F5344CB8AC3E}">
        <p14:creationId xmlns:p14="http://schemas.microsoft.com/office/powerpoint/2010/main" val="193525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Основные задачи в образовательных областях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22218" y="1939637"/>
            <a:ext cx="10231582" cy="134389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36073" y="3394364"/>
            <a:ext cx="10217727" cy="19534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63982" y="2380590"/>
            <a:ext cx="5999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Georgia" panose="02040502050405020303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80509" y="3837709"/>
            <a:ext cx="66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Georgia" panose="02040502050405020303" pitchFamily="18" charset="0"/>
                <a:cs typeface="Times New Roman" panose="02020603050405020304" pitchFamily="18" charset="0"/>
              </a:rPr>
              <a:t>приобщение ребенка к искусству</a:t>
            </a:r>
          </a:p>
        </p:txBody>
      </p:sp>
    </p:spTree>
    <p:extLst>
      <p:ext uri="{BB962C8B-B14F-4D97-AF65-F5344CB8AC3E}">
        <p14:creationId xmlns:p14="http://schemas.microsoft.com/office/powerpoint/2010/main" val="205060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Основные задачи в образовательных областях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66800" y="1853334"/>
            <a:ext cx="10273145" cy="134706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Физическое развитие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66800" y="3200400"/>
            <a:ext cx="10287000" cy="24799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создание условий для последовательного становления основных движений (бросание, катание, ползание, лазанье) и способствовать усвоению культурно-гигиенических навыков</a:t>
            </a:r>
          </a:p>
        </p:txBody>
      </p:sp>
    </p:spTree>
    <p:extLst>
      <p:ext uri="{BB962C8B-B14F-4D97-AF65-F5344CB8AC3E}">
        <p14:creationId xmlns:p14="http://schemas.microsoft.com/office/powerpoint/2010/main" val="366997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72" y="3913029"/>
            <a:ext cx="3939208" cy="27988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472" y="371737"/>
            <a:ext cx="11617291" cy="1185223"/>
          </a:xfrm>
        </p:spPr>
        <p:txBody>
          <a:bodyPr/>
          <a:lstStyle/>
          <a:p>
            <a:r>
              <a:rPr lang="ru-RU" dirty="0">
                <a:latin typeface="Georgia" panose="02040502050405020303" pitchFamily="18" charset="0"/>
              </a:rPr>
              <a:t>Взаимодействие с родителями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738"/>
            <a:ext cx="4156075" cy="276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126" y="1208648"/>
            <a:ext cx="4352637" cy="2898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4632" y="1556961"/>
            <a:ext cx="3666204" cy="244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572" y="4217872"/>
            <a:ext cx="3960191" cy="26401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225" y="3943292"/>
            <a:ext cx="4034057" cy="27988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5" y="293210"/>
            <a:ext cx="2746314" cy="1830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285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8" y="987569"/>
            <a:ext cx="6247858" cy="41647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942" y="152318"/>
            <a:ext cx="11617291" cy="1185223"/>
          </a:xfrm>
        </p:spPr>
        <p:txBody>
          <a:bodyPr/>
          <a:lstStyle/>
          <a:p>
            <a:r>
              <a:rPr lang="ru-RU" dirty="0">
                <a:latin typeface="Georgia" panose="02040502050405020303" pitchFamily="18" charset="0"/>
              </a:rPr>
              <a:t>Предметно-пространственная среда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89" y="4108662"/>
            <a:ext cx="3703926" cy="24692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84" y="3765260"/>
            <a:ext cx="3703928" cy="24692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63" y="1240559"/>
            <a:ext cx="4655126" cy="3103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42" y="2792267"/>
            <a:ext cx="4970057" cy="33129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0560" y="2276655"/>
            <a:ext cx="4566300" cy="3664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634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8201" y="1825625"/>
            <a:ext cx="981437" cy="43513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>
                <a:latin typeface="Georgia" panose="02040502050405020303" pitchFamily="18" charset="0"/>
              </a:rPr>
              <a:t>Трудности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26328" y="1825625"/>
            <a:ext cx="7550728" cy="17028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69941" y="2268862"/>
            <a:ext cx="6428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Отсутствует УМК (для реализации одной образовательной области используются методические пособия разных авторов)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26327" y="3528425"/>
            <a:ext cx="7550728" cy="11440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54399" y="3472127"/>
            <a:ext cx="6622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В Реестре образовательных программ отсутствует парциальная программа  для развития детей раннего возраста, что затрудняет работу педагогов в выборе форм организации образовательного процесса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26326" y="4672456"/>
            <a:ext cx="7550729" cy="15045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Для приведения в соответствие с ФГОС и ФОП ДО развивающую предметно-пространственную среду необходимо выделение субвенций</a:t>
            </a:r>
          </a:p>
        </p:txBody>
      </p:sp>
      <p:sp>
        <p:nvSpPr>
          <p:cNvPr id="11" name="Стрелка влево 10"/>
          <p:cNvSpPr/>
          <p:nvPr/>
        </p:nvSpPr>
        <p:spPr>
          <a:xfrm>
            <a:off x="1906866" y="2024525"/>
            <a:ext cx="900000" cy="1260000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>
            <a:off x="1905270" y="3513900"/>
            <a:ext cx="900000" cy="1260000"/>
          </a:xfrm>
          <a:prstGeom prst="leftArrow">
            <a:avLst>
              <a:gd name="adj1" fmla="val 50000"/>
              <a:gd name="adj2" fmla="val 4733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>
            <a:off x="1926325" y="4794709"/>
            <a:ext cx="900000" cy="1260000"/>
          </a:xfrm>
          <a:prstGeom prst="lef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04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2509" y="609600"/>
            <a:ext cx="2687782" cy="568036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782290" y="568037"/>
            <a:ext cx="2261345" cy="57634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885709" y="692726"/>
            <a:ext cx="2119745" cy="56803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698182" y="692726"/>
            <a:ext cx="2272145" cy="559723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54184" y="692726"/>
            <a:ext cx="2438400" cy="20504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54580" y="609600"/>
            <a:ext cx="2216727" cy="20504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885709" y="692726"/>
            <a:ext cx="2119745" cy="21613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0016836" y="692727"/>
            <a:ext cx="1953491" cy="20504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12619" y="3602182"/>
            <a:ext cx="22167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обеспечено пополнение развивающей предметно-пространственной среды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70089" y="4033959"/>
            <a:ext cx="20012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проведена работа по подготовке педагогических кадров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85709" y="3602182"/>
            <a:ext cx="21197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планируемые результаты реализации образовательных программ частично достигнуты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25854" y="3777917"/>
            <a:ext cx="24938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родители являются активными участниками образовательных отношений</a:t>
            </a:r>
          </a:p>
        </p:txBody>
      </p:sp>
      <p:pic>
        <p:nvPicPr>
          <p:cNvPr id="1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43" y="585509"/>
            <a:ext cx="2785519" cy="215769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220" y="692726"/>
            <a:ext cx="2323742" cy="216131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36" y="692725"/>
            <a:ext cx="2570836" cy="20504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032346" y="363417"/>
            <a:ext cx="1661192" cy="23327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0258" y="2660074"/>
            <a:ext cx="1045367" cy="14823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Двойная стрелка влево/вправо 19"/>
          <p:cNvSpPr/>
          <p:nvPr/>
        </p:nvSpPr>
        <p:spPr>
          <a:xfrm>
            <a:off x="2147456" y="5406673"/>
            <a:ext cx="8354291" cy="107285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Итоги реализации ФОП ДО  за I полугодие </a:t>
            </a:r>
          </a:p>
          <a:p>
            <a:pPr algn="ctr"/>
            <a:r>
              <a:rPr lang="ru-RU" dirty="0">
                <a:latin typeface="Georgia" panose="02040502050405020303" pitchFamily="18" charset="0"/>
              </a:rPr>
              <a:t>2023-2024 учебный год</a:t>
            </a:r>
          </a:p>
        </p:txBody>
      </p:sp>
    </p:spTree>
    <p:extLst>
      <p:ext uri="{BB962C8B-B14F-4D97-AF65-F5344CB8AC3E}">
        <p14:creationId xmlns:p14="http://schemas.microsoft.com/office/powerpoint/2010/main" val="23229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11163"/>
            <a:ext cx="12192000" cy="72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9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1544" y="277090"/>
            <a:ext cx="8424936" cy="6392269"/>
          </a:xfrm>
        </p:spPr>
        <p:txBody>
          <a:bodyPr>
            <a:normAutofit fontScale="47500" lnSpcReduction="20000"/>
          </a:bodyPr>
          <a:lstStyle/>
          <a:p>
            <a:pPr marL="45720" indent="0" algn="ctr">
              <a:lnSpc>
                <a:spcPct val="170000"/>
              </a:lnSpc>
              <a:spcBef>
                <a:spcPts val="0"/>
              </a:spcBef>
              <a:buNone/>
            </a:pPr>
            <a:endParaRPr lang="ru-RU" altLang="ru-RU" sz="3400" b="1" u="sng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4572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ru-RU" altLang="ru-RU" sz="4200" b="1" u="sng" dirty="0">
                <a:solidFill>
                  <a:srgbClr val="002060"/>
                </a:solidFill>
                <a:latin typeface="Georgia" panose="02040502050405020303" pitchFamily="18" charset="0"/>
              </a:rPr>
              <a:t>ФЕДЕРАЛЬНАЯ ОБРАЗОВАТЕЛЬНАЯ ПРОГРАММА </a:t>
            </a:r>
          </a:p>
          <a:p>
            <a:pPr marL="4572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ru-RU" altLang="ru-RU" sz="4200" b="1" u="sng" dirty="0">
                <a:solidFill>
                  <a:srgbClr val="002060"/>
                </a:solidFill>
                <a:latin typeface="Georgia" panose="02040502050405020303" pitchFamily="18" charset="0"/>
              </a:rPr>
              <a:t>ДОШКОЛЬНОГО  ОБРАЗОВАНИЯ </a:t>
            </a:r>
          </a:p>
          <a:p>
            <a:pPr marL="4572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ru-RU" altLang="ru-RU" sz="4200" dirty="0">
                <a:solidFill>
                  <a:schemeClr val="bg1"/>
                </a:solidFill>
                <a:latin typeface="Georgia" panose="02040502050405020303" pitchFamily="18" charset="0"/>
              </a:rPr>
              <a:t>утверждена Приказом </a:t>
            </a:r>
            <a:r>
              <a:rPr lang="ru-RU" sz="4200" dirty="0" err="1">
                <a:solidFill>
                  <a:schemeClr val="bg1"/>
                </a:solidFill>
                <a:latin typeface="Georgia" panose="02040502050405020303" pitchFamily="18" charset="0"/>
              </a:rPr>
              <a:t>Минпросвещения</a:t>
            </a:r>
            <a:r>
              <a:rPr lang="ru-RU" sz="4200" dirty="0">
                <a:solidFill>
                  <a:schemeClr val="bg1"/>
                </a:solidFill>
                <a:latin typeface="Georgia" panose="02040502050405020303" pitchFamily="18" charset="0"/>
              </a:rPr>
              <a:t> от 25.11 2022г. № 1028.</a:t>
            </a:r>
          </a:p>
          <a:p>
            <a:pPr marL="45720" indent="0" algn="ctr">
              <a:lnSpc>
                <a:spcPct val="170000"/>
              </a:lnSpc>
              <a:spcBef>
                <a:spcPts val="0"/>
              </a:spcBef>
              <a:buNone/>
            </a:pPr>
            <a:endParaRPr lang="ru-RU" sz="42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" lvl="0" indent="0" algn="ctr" defTabSz="457200">
              <a:lnSpc>
                <a:spcPct val="170000"/>
              </a:lnSpc>
              <a:spcBef>
                <a:spcPts val="0"/>
              </a:spcBef>
              <a:buClr>
                <a:prstClr val="white"/>
              </a:buClr>
              <a:buSzPct val="80000"/>
              <a:buNone/>
            </a:pPr>
            <a:r>
              <a:rPr lang="ru-RU" altLang="ru-RU" sz="4400" dirty="0">
                <a:solidFill>
                  <a:prstClr val="black"/>
                </a:solidFill>
                <a:latin typeface="Georgia" panose="02040502050405020303" pitchFamily="18" charset="0"/>
              </a:rPr>
              <a:t>С</a:t>
            </a:r>
            <a:r>
              <a:rPr lang="ru-RU" altLang="ru-RU" sz="4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altLang="ru-RU" sz="4400" b="1" u="sng" dirty="0">
                <a:solidFill>
                  <a:srgbClr val="FF0000"/>
                </a:solidFill>
                <a:latin typeface="Georgia" panose="02040502050405020303" pitchFamily="18" charset="0"/>
              </a:rPr>
              <a:t>1 сентября 2023 года</a:t>
            </a:r>
            <a:r>
              <a:rPr lang="ru-RU" altLang="ru-RU" sz="4400" u="sng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altLang="ru-RU" sz="4400" dirty="0">
                <a:solidFill>
                  <a:prstClr val="black"/>
                </a:solidFill>
                <a:latin typeface="Georgia" panose="02040502050405020303" pitchFamily="18" charset="0"/>
              </a:rPr>
              <a:t> наше  дошкольное учреждение  работает по новой федеральной образовательной программе дошкольного образования (ФОП ДО). </a:t>
            </a:r>
          </a:p>
          <a:p>
            <a:pPr marL="4572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ru-RU" altLang="ru-RU" sz="4400" dirty="0">
                <a:solidFill>
                  <a:schemeClr val="bg1"/>
                </a:solidFill>
                <a:latin typeface="Georgia" panose="02040502050405020303" pitchFamily="18" charset="0"/>
              </a:rPr>
              <a:t>дошкольное учреждение  работает по новой федеральной образовательной программе дошкольного образования (ФОП ДО). </a:t>
            </a:r>
          </a:p>
          <a:p>
            <a:pPr marL="45720" indent="0" algn="ctr">
              <a:lnSpc>
                <a:spcPct val="170000"/>
              </a:lnSpc>
              <a:spcBef>
                <a:spcPts val="0"/>
              </a:spcBef>
              <a:buNone/>
            </a:pPr>
            <a:endParaRPr lang="ru-RU" sz="42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" indent="0" algn="just">
              <a:lnSpc>
                <a:spcPct val="170000"/>
              </a:lnSpc>
              <a:spcBef>
                <a:spcPts val="0"/>
              </a:spcBef>
              <a:buNone/>
            </a:pPr>
            <a:br>
              <a:rPr lang="ru-RU" sz="28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</a:br>
            <a:r>
              <a:rPr lang="ru-RU" altLang="ru-RU" sz="3400" dirty="0">
                <a:solidFill>
                  <a:schemeClr val="bg1"/>
                </a:solidFill>
                <a:latin typeface="Georgia" panose="02040502050405020303" pitchFamily="18" charset="0"/>
              </a:rPr>
              <a:t>. </a:t>
            </a:r>
            <a:endParaRPr lang="ru-RU" sz="3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ru-RU" sz="3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835" y="1580222"/>
            <a:ext cx="10455210" cy="70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803617"/>
            <a:ext cx="11617291" cy="1185223"/>
          </a:xfrm>
        </p:spPr>
        <p:txBody>
          <a:bodyPr/>
          <a:lstStyle/>
          <a:p>
            <a:pPr lvl="0" defTabSz="457200">
              <a:spcBef>
                <a:spcPct val="20000"/>
              </a:spcBef>
              <a:spcAft>
                <a:spcPts val="6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+mn-ea"/>
                <a:cs typeface="Times New Roman" panose="02020603050405020304" pitchFamily="18" charset="0"/>
                <a:hlinkClick r:id="rId2"/>
              </a:rPr>
              <a:t>Главная цель федеральной программы дошкольного образования</a:t>
            </a:r>
            <a:r>
              <a:rPr lang="ru-RU" sz="2000" dirty="0">
                <a:solidFill>
                  <a:srgbClr val="146194">
                    <a:lumMod val="75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br>
              <a:rPr lang="ru-RU" sz="2000" dirty="0">
                <a:solidFill>
                  <a:srgbClr val="146194">
                    <a:lumMod val="75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 defTabSz="457200">
              <a:spcAft>
                <a:spcPts val="600"/>
              </a:spcAft>
              <a:buClr>
                <a:prstClr val="white"/>
              </a:buClr>
              <a:buSzPct val="80000"/>
              <a:buNone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Разностороннее развитие дошкольников с учетом их возрастных и индивидуальных особенностей. В основе должны лежать духовно-нравственные ценности российского народа, исторические и национально-культурные традиции.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312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6012360"/>
              </p:ext>
            </p:extLst>
          </p:nvPr>
        </p:nvGraphicFramePr>
        <p:xfrm>
          <a:off x="1246909" y="817274"/>
          <a:ext cx="10515600" cy="5708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44190570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403173196"/>
                    </a:ext>
                  </a:extLst>
                </a:gridCol>
              </a:tblGrid>
              <a:tr h="2854037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Кадровое обеспечение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603105"/>
                  </a:ext>
                </a:extLst>
              </a:tr>
              <a:tr h="2854037"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Взаимодействие с родителями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</a:p>
                    <a:p>
                      <a:pPr algn="ctr"/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реализации ОП в соответствии с ФОП ДОО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699754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4648199" y="2660073"/>
            <a:ext cx="3713019" cy="17733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реализации ФОП ДОО</a:t>
            </a:r>
          </a:p>
        </p:txBody>
      </p:sp>
    </p:spTree>
    <p:extLst>
      <p:ext uri="{BB962C8B-B14F-4D97-AF65-F5344CB8AC3E}">
        <p14:creationId xmlns:p14="http://schemas.microsoft.com/office/powerpoint/2010/main" val="230448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8763626"/>
              </p:ext>
            </p:extLst>
          </p:nvPr>
        </p:nvGraphicFramePr>
        <p:xfrm>
          <a:off x="1108364" y="748579"/>
          <a:ext cx="10515600" cy="5250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9446609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5156676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758849096"/>
                    </a:ext>
                  </a:extLst>
                </a:gridCol>
              </a:tblGrid>
              <a:tr h="1750291">
                <a:tc>
                  <a:txBody>
                    <a:bodyPr/>
                    <a:lstStyle/>
                    <a:p>
                      <a:r>
                        <a:rPr lang="ru-RU" dirty="0">
                          <a:latin typeface="Georgia" panose="02040502050405020303" pitchFamily="18" charset="0"/>
                        </a:rPr>
                        <a:t>Дошкольное учреждение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</a:t>
                      </a:r>
                      <a:r>
                        <a:rPr lang="ru-RU" dirty="0">
                          <a:latin typeface="Georgia" panose="02040502050405020303" pitchFamily="18" charset="0"/>
                        </a:rPr>
                        <a:t>Возраст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Georgia" panose="02040502050405020303" pitchFamily="18" charset="0"/>
                        </a:rPr>
                        <a:t>Количество воспитанников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096378"/>
                  </a:ext>
                </a:extLst>
              </a:tr>
              <a:tr h="1750291">
                <a:tc>
                  <a:txBody>
                    <a:bodyPr/>
                    <a:lstStyle/>
                    <a:p>
                      <a:r>
                        <a:rPr lang="ru-RU" dirty="0">
                          <a:latin typeface="Georgia" panose="02040502050405020303" pitchFamily="18" charset="0"/>
                        </a:rPr>
                        <a:t>МБДОУ</a:t>
                      </a:r>
                      <a:r>
                        <a:rPr lang="ru-RU" baseline="0" dirty="0">
                          <a:latin typeface="Georgia" panose="02040502050405020303" pitchFamily="18" charset="0"/>
                        </a:rPr>
                        <a:t> детский сад №3 «Радуга»</a:t>
                      </a:r>
                      <a:endParaRPr lang="ru-RU" dirty="0"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Georgia" panose="02040502050405020303" pitchFamily="18" charset="0"/>
                        </a:rPr>
                        <a:t>1,5 до 3 лет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Georgia" panose="02040502050405020303" pitchFamily="18" charset="0"/>
                        </a:rPr>
                        <a:t>1 1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357270"/>
                  </a:ext>
                </a:extLst>
              </a:tr>
              <a:tr h="17502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Georgia" panose="02040502050405020303" pitchFamily="18" charset="0"/>
                        </a:rPr>
                        <a:t>МБДОУ</a:t>
                      </a:r>
                      <a:r>
                        <a:rPr lang="ru-RU" baseline="0" dirty="0">
                          <a:latin typeface="Georgia" panose="02040502050405020303" pitchFamily="18" charset="0"/>
                        </a:rPr>
                        <a:t> детский сад №3 «Радуга»</a:t>
                      </a:r>
                      <a:endParaRPr lang="ru-RU" dirty="0">
                        <a:latin typeface="Georgia" panose="02040502050405020303" pitchFamily="18" charset="0"/>
                      </a:endParaRPr>
                    </a:p>
                    <a:p>
                      <a:endParaRPr lang="ru-RU" dirty="0"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Georgia" panose="02040502050405020303" pitchFamily="18" charset="0"/>
                        </a:rPr>
                        <a:t>3</a:t>
                      </a:r>
                      <a:r>
                        <a:rPr lang="ru-RU" baseline="0" dirty="0">
                          <a:latin typeface="Georgia" panose="02040502050405020303" pitchFamily="18" charset="0"/>
                        </a:rPr>
                        <a:t> до 7 лет</a:t>
                      </a:r>
                      <a:endParaRPr lang="ru-RU" dirty="0"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Georgia" panose="02040502050405020303" pitchFamily="18" charset="0"/>
                        </a:rPr>
                        <a:t>19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657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3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Характеристики особенностей развития детей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202873"/>
            <a:ext cx="1766453" cy="41090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  <a:p>
            <a:pPr algn="ctr"/>
            <a:r>
              <a:rPr lang="ru-RU" dirty="0">
                <a:latin typeface="Georgia" panose="02040502050405020303" pitchFamily="18" charset="0"/>
              </a:rPr>
              <a:t>Основной формой мышления становится наглядно действенная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38252" y="1825625"/>
            <a:ext cx="1842657" cy="435133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eorgia" panose="02040502050405020303" pitchFamily="18" charset="0"/>
            </a:endParaRPr>
          </a:p>
          <a:p>
            <a:pPr algn="ctr"/>
            <a:r>
              <a:rPr lang="ru-RU" dirty="0">
                <a:latin typeface="Georgia" panose="02040502050405020303" pitchFamily="18" charset="0"/>
              </a:rPr>
              <a:t>Формируется критичность к собственным действиям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37219" y="1825624"/>
            <a:ext cx="1787236" cy="43513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Формируются элементы самосознания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185565" y="1825625"/>
            <a:ext cx="1939636" cy="43513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dirty="0">
                <a:latin typeface="Georgia" panose="02040502050405020303" pitchFamily="18" charset="0"/>
              </a:rPr>
              <a:t>Дети легко перенимают эмоциональное состояние сверстников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60963" y="1825625"/>
            <a:ext cx="1738745" cy="43513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Формируются новые виды деятельности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38199" y="1825625"/>
            <a:ext cx="1766454" cy="1554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Психические функции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60962" y="1825625"/>
            <a:ext cx="1717964" cy="15548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Детские виды деятельности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38252" y="1825624"/>
            <a:ext cx="1842657" cy="1554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Коммуникация и социализация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37217" y="1825624"/>
            <a:ext cx="1787237" cy="1554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Личность</a:t>
            </a:r>
          </a:p>
          <a:p>
            <a:pPr algn="ctr"/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185564" y="1825625"/>
            <a:ext cx="1939636" cy="15548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latin typeface="Georgia" panose="02040502050405020303" pitchFamily="18" charset="0"/>
              </a:rPr>
              <a:t>Саморегуляция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83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Основные задачи в образовательных областях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социально-коммуникативное развитие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создание условий для благоприятной адаптации ребенка к ДОУ и получения опыта применения правил социального взаимодействия.</a:t>
            </a:r>
            <a:r>
              <a:rPr lang="ru-RU" dirty="0"/>
              <a:t> </a:t>
            </a:r>
            <a:r>
              <a:rPr lang="ru-RU" dirty="0">
                <a:solidFill>
                  <a:schemeClr val="tx1"/>
                </a:solidFill>
                <a:latin typeface="Cambria" panose="02040503050406030204" pitchFamily="18" charset="0"/>
              </a:rPr>
              <a:t>Социализация, развитие общения, нравственное воспитание. Ус­воение норм и ценностей, принятых в обществе, воспитание моральных и нравственных качеств ребенка, формирование умения правильно оце­нивать свои поступки и поступки сверстников.</a:t>
            </a:r>
          </a:p>
          <a:p>
            <a:pPr algn="just"/>
            <a:endParaRPr lang="ru-RU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5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Основные задачи в образовательных областях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познавательное развитие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862984"/>
            <a:ext cx="10619509" cy="19534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86245" y="1595511"/>
            <a:ext cx="10619509" cy="134389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Познавательное развитие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33600" y="3015817"/>
            <a:ext cx="8437418" cy="16670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формирование умения ориентироваться в окружающем мире, развивать разные виды восприятия и наглядно-действенное мышления</a:t>
            </a:r>
          </a:p>
        </p:txBody>
      </p:sp>
    </p:spTree>
    <p:extLst>
      <p:ext uri="{BB962C8B-B14F-4D97-AF65-F5344CB8AC3E}">
        <p14:creationId xmlns:p14="http://schemas.microsoft.com/office/powerpoint/2010/main" val="299280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randashi-dlya-risovaniya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karandashi-dlya-risovaniya</Template>
  <TotalTime>252</TotalTime>
  <Words>488</Words>
  <Application>Microsoft Office PowerPoint</Application>
  <PresentationFormat>Широкоэкранный</PresentationFormat>
  <Paragraphs>81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</vt:lpstr>
      <vt:lpstr>Georgia</vt:lpstr>
      <vt:lpstr>Times New Roman</vt:lpstr>
      <vt:lpstr>karandashi-dlya-risovaniya</vt:lpstr>
      <vt:lpstr>Итоги реализации ФОП ДО  за I полугодие 2023-2024 учебный года</vt:lpstr>
      <vt:lpstr>Презентация PowerPoint</vt:lpstr>
      <vt:lpstr>Презентация PowerPoint</vt:lpstr>
      <vt:lpstr>Главная цель федеральной программы дошкольного образования  </vt:lpstr>
      <vt:lpstr>Презентация PowerPoint</vt:lpstr>
      <vt:lpstr>Презентация PowerPoint</vt:lpstr>
      <vt:lpstr>Характеристики особенностей развития детей </vt:lpstr>
      <vt:lpstr>Основные задачи в образовательных областях </vt:lpstr>
      <vt:lpstr>Основные задачи в образовательных областях  </vt:lpstr>
      <vt:lpstr>Основные задачи в образовательных областях </vt:lpstr>
      <vt:lpstr>Основные задачи в образовательных областях </vt:lpstr>
      <vt:lpstr>Основные задачи в образовательных областях </vt:lpstr>
      <vt:lpstr>Взаимодействие с родителями</vt:lpstr>
      <vt:lpstr>Предметно-пространственная среда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реализации ФОП ДО  за I полугодие 2023-2024 учебный года</dc:title>
  <dc:creator>Пользователь Windows</dc:creator>
  <cp:lastModifiedBy>Пользователь</cp:lastModifiedBy>
  <cp:revision>25</cp:revision>
  <dcterms:created xsi:type="dcterms:W3CDTF">2024-04-23T06:34:21Z</dcterms:created>
  <dcterms:modified xsi:type="dcterms:W3CDTF">2024-04-23T20:31:30Z</dcterms:modified>
</cp:coreProperties>
</file>